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318" r:id="rId5"/>
    <p:sldId id="256" r:id="rId6"/>
    <p:sldId id="307" r:id="rId7"/>
    <p:sldId id="313" r:id="rId8"/>
    <p:sldId id="311" r:id="rId9"/>
    <p:sldId id="298" r:id="rId10"/>
    <p:sldId id="308" r:id="rId11"/>
    <p:sldId id="319" r:id="rId12"/>
    <p:sldId id="315" r:id="rId13"/>
    <p:sldId id="305" r:id="rId14"/>
    <p:sldId id="295" r:id="rId15"/>
    <p:sldId id="302" r:id="rId16"/>
    <p:sldId id="304" r:id="rId17"/>
    <p:sldId id="314" r:id="rId18"/>
    <p:sldId id="312" r:id="rId19"/>
    <p:sldId id="266" r:id="rId20"/>
    <p:sldId id="289" r:id="rId21"/>
    <p:sldId id="264" r:id="rId22"/>
    <p:sldId id="285" r:id="rId23"/>
    <p:sldId id="282" r:id="rId24"/>
    <p:sldId id="293" r:id="rId25"/>
    <p:sldId id="274" r:id="rId26"/>
    <p:sldId id="284" r:id="rId27"/>
    <p:sldId id="269" r:id="rId28"/>
    <p:sldId id="300" r:id="rId29"/>
    <p:sldId id="309" r:id="rId30"/>
    <p:sldId id="31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77"/>
    <a:srgbClr val="000000"/>
    <a:srgbClr val="FFFFFF"/>
    <a:srgbClr val="B5001B"/>
    <a:srgbClr val="C41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75109A-93C6-410E-8ED1-806CD2ACC7F9}" v="6" dt="2023-09-12T15:07:30.641"/>
    <p1510:client id="{A0A85772-F10D-4DA0-B9DE-B955D5774529}" v="11" dt="2023-09-18T17:38:48.761"/>
    <p1510:client id="{C5360D90-1B01-4BB1-9991-BC79B397E5A6}" v="14" dt="2023-09-15T19:27:36.4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447" autoAdjust="0"/>
  </p:normalViewPr>
  <p:slideViewPr>
    <p:cSldViewPr snapToGrid="0">
      <p:cViewPr varScale="1">
        <p:scale>
          <a:sx n="114" d="100"/>
          <a:sy n="114" d="100"/>
        </p:scale>
        <p:origin x="1524" y="120"/>
      </p:cViewPr>
      <p:guideLst>
        <p:guide orient="horz" pos="216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2DAC4-C896-4E91-9C98-A1F95350E342}" type="datetimeFigureOut">
              <a:rPr lang="en-US" smtClean="0">
                <a:latin typeface="Arial"/>
              </a:rPr>
              <a:t>9/18/2023</a:t>
            </a:fld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309CE-7197-4B8F-87C1-A500D598D216}" type="slidenum">
              <a:rPr lang="en-US" smtClean="0">
                <a:latin typeface="Arial"/>
              </a:r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06397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52D0EF43-91A0-47A5-B97A-B4D05BFC2F24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B043FABD-39E2-4620-B0EE-21B21B4E85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08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Jen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5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35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Matt 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52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Matt 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33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Matt D</a:t>
            </a:r>
            <a:endParaRPr lang="en-US">
              <a:ea typeface="+mn-ea"/>
              <a:cs typeface="+mn-cs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065E0-AF17-4514-9262-888A0F216FC7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8791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Acacia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68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Acacia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90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Elizabeth Cox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6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Melanie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92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Do we keep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42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59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Connie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38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Connie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26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Student led??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Lily Stanwood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Jillian and Melanie -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94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FFFFF"/>
                </a:solidFill>
                <a:effectLst/>
                <a:latin typeface="Helvetica Neue"/>
              </a:rPr>
              <a:t>As of April 30, 2023, the University will drop its masking mandate. We will continue monitoring the epidemiology of COVID-19 and its variants and take action as health and safety authorities recommend.</a:t>
            </a:r>
          </a:p>
          <a:p>
            <a:pPr algn="l"/>
            <a:r>
              <a:rPr lang="en-US" b="0" i="0" dirty="0">
                <a:solidFill>
                  <a:srgbClr val="FFFFFF"/>
                </a:solidFill>
                <a:effectLst/>
                <a:latin typeface="Helvetica Neue"/>
              </a:rPr>
              <a:t>PLEASE CONTINUE TO PROTECT YOURSELF AND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09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What are your expectations...for your professors and for yourself?</a:t>
            </a:r>
            <a:endParaRPr lang="en-US" dirty="0">
              <a:cs typeface="Arial"/>
            </a:endParaRP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What do you want your professors to know about you?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37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All...briefly say hello, welcome, and share an elevator pitch of your research and teaching</a:t>
            </a:r>
          </a:p>
          <a:p>
            <a:r>
              <a:rPr lang="en-US" dirty="0">
                <a:cs typeface="Arial"/>
              </a:rPr>
              <a:t>Update and add pictures</a:t>
            </a:r>
            <a:endParaRPr lang="en-US" dirty="0"/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32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Jen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07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Lynn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99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/>
              <a:t>From Lynn and Dr. Brady: Announcements, events, and news, updates, important deadlines</a:t>
            </a:r>
            <a:endParaRPr lang="en-US" dirty="0">
              <a:cs typeface="Arial"/>
            </a:endParaRP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/>
              <a:t>From SND faculty: Course information, deadlines, updates, announcements</a:t>
            </a:r>
            <a:endParaRPr lang="en-US" dirty="0">
              <a:cs typeface="Arial"/>
            </a:endParaRP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/>
              <a:t>From student societies: Upcoming news, events, and calls for members and executive roles</a:t>
            </a:r>
            <a:endParaRPr lang="en-US" dirty="0">
              <a:cs typeface="Arial"/>
            </a:endParaRP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/>
              <a:t>Other: COVID updates, gym closures, events, supports, resources, important dates</a:t>
            </a:r>
            <a:endParaRPr lang="en-US" dirty="0">
              <a:cs typeface="Arial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13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17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571856"/>
            <a:ext cx="6858000" cy="2387600"/>
          </a:xfrm>
        </p:spPr>
        <p:txBody>
          <a:bodyPr anchor="b"/>
          <a:lstStyle>
            <a:lvl1pPr algn="l">
              <a:defRPr sz="6000" b="1">
                <a:solidFill>
                  <a:srgbClr val="C414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</a:t>
            </a:r>
            <a:br>
              <a:rPr lang="en-US"/>
            </a:br>
            <a:r>
              <a:rPr lang="en-US"/>
              <a:t>Presentation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5356087" y="3445565"/>
            <a:ext cx="135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20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lang="en-US" sz="4400" b="1" kern="1200" dirty="0">
                <a:solidFill>
                  <a:srgbClr val="C414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5871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73239" y="6526213"/>
            <a:ext cx="3125788" cy="231775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rgbClr val="B5001B"/>
                </a:solidFill>
              </a:defRPr>
            </a:lvl1pPr>
          </a:lstStyle>
          <a:p>
            <a:pPr lvl="0"/>
            <a:r>
              <a:rPr lang="en-CA"/>
              <a:t>Title of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0202" y="6466784"/>
            <a:ext cx="2057400" cy="365125"/>
          </a:xfrm>
        </p:spPr>
        <p:txBody>
          <a:bodyPr/>
          <a:lstStyle>
            <a:lvl1pPr>
              <a:defRPr b="1">
                <a:solidFill>
                  <a:srgbClr val="C41424"/>
                </a:solidFill>
              </a:defRPr>
            </a:lvl1pPr>
          </a:lstStyle>
          <a:p>
            <a:fld id="{920CEF55-5979-47BF-AB82-BC50C2BE76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5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40"/>
            <a:ext cx="7886700" cy="2852737"/>
          </a:xfrm>
        </p:spPr>
        <p:txBody>
          <a:bodyPr anchor="b">
            <a:normAutofit/>
          </a:bodyPr>
          <a:lstStyle>
            <a:lvl1pPr>
              <a:defRPr lang="en-US" sz="6000" b="1" kern="1200" dirty="0">
                <a:solidFill>
                  <a:srgbClr val="C414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974" y="4589465"/>
            <a:ext cx="78867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0040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73239" y="6526213"/>
            <a:ext cx="3125788" cy="231775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rgbClr val="B5001B"/>
                </a:solidFill>
              </a:defRPr>
            </a:lvl1pPr>
          </a:lstStyle>
          <a:p>
            <a:pPr lvl="0"/>
            <a:r>
              <a:rPr lang="en-CA"/>
              <a:t>Title of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0202" y="6466784"/>
            <a:ext cx="2057400" cy="365125"/>
          </a:xfrm>
        </p:spPr>
        <p:txBody>
          <a:bodyPr/>
          <a:lstStyle>
            <a:lvl1pPr>
              <a:defRPr b="1">
                <a:solidFill>
                  <a:srgbClr val="C41424"/>
                </a:solidFill>
              </a:defRPr>
            </a:lvl1pPr>
          </a:lstStyle>
          <a:p>
            <a:fld id="{920CEF55-5979-47BF-AB82-BC50C2BE76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30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lang="en-US" sz="4400" b="1" kern="1200" dirty="0">
                <a:solidFill>
                  <a:srgbClr val="C414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73239" y="6526213"/>
            <a:ext cx="3125788" cy="231775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rgbClr val="B5001B"/>
                </a:solidFill>
              </a:defRPr>
            </a:lvl1pPr>
          </a:lstStyle>
          <a:p>
            <a:pPr lvl="0"/>
            <a:r>
              <a:rPr lang="en-CA"/>
              <a:t>Title of presentation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0202" y="6466784"/>
            <a:ext cx="2057400" cy="365125"/>
          </a:xfrm>
        </p:spPr>
        <p:txBody>
          <a:bodyPr/>
          <a:lstStyle>
            <a:lvl1pPr>
              <a:defRPr b="1">
                <a:solidFill>
                  <a:srgbClr val="C41424"/>
                </a:solidFill>
              </a:defRPr>
            </a:lvl1pPr>
          </a:lstStyle>
          <a:p>
            <a:fld id="{920CEF55-5979-47BF-AB82-BC50C2BE76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4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65127"/>
            <a:ext cx="7886700" cy="1325563"/>
          </a:xfrm>
        </p:spPr>
        <p:txBody>
          <a:bodyPr/>
          <a:lstStyle>
            <a:lvl1pPr>
              <a:defRPr b="1">
                <a:solidFill>
                  <a:srgbClr val="C414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4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73239" y="6526213"/>
            <a:ext cx="3125788" cy="231775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rgbClr val="B5001B"/>
                </a:solidFill>
              </a:defRPr>
            </a:lvl1pPr>
          </a:lstStyle>
          <a:p>
            <a:pPr lvl="0"/>
            <a:r>
              <a:rPr lang="en-CA"/>
              <a:t>Title of presentation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0202" y="6466784"/>
            <a:ext cx="2057400" cy="365125"/>
          </a:xfrm>
        </p:spPr>
        <p:txBody>
          <a:bodyPr/>
          <a:lstStyle>
            <a:lvl1pPr>
              <a:defRPr b="1">
                <a:solidFill>
                  <a:srgbClr val="C41424"/>
                </a:solidFill>
              </a:defRPr>
            </a:lvl1pPr>
          </a:lstStyle>
          <a:p>
            <a:fld id="{920CEF55-5979-47BF-AB82-BC50C2BE76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12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C414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73239" y="6526213"/>
            <a:ext cx="3125788" cy="231775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rgbClr val="B5001B"/>
                </a:solidFill>
              </a:defRPr>
            </a:lvl1pPr>
          </a:lstStyle>
          <a:p>
            <a:pPr lvl="0"/>
            <a:r>
              <a:rPr lang="en-CA"/>
              <a:t>Title of presentation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0202" y="6466784"/>
            <a:ext cx="2057400" cy="365125"/>
          </a:xfrm>
        </p:spPr>
        <p:txBody>
          <a:bodyPr/>
          <a:lstStyle>
            <a:lvl1pPr>
              <a:defRPr b="1">
                <a:solidFill>
                  <a:srgbClr val="C41424"/>
                </a:solidFill>
              </a:defRPr>
            </a:lvl1pPr>
          </a:lstStyle>
          <a:p>
            <a:fld id="{920CEF55-5979-47BF-AB82-BC50C2BE76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5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73239" y="6526213"/>
            <a:ext cx="3125788" cy="231775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rgbClr val="B5001B"/>
                </a:solidFill>
              </a:defRPr>
            </a:lvl1pPr>
          </a:lstStyle>
          <a:p>
            <a:pPr lvl="0"/>
            <a:r>
              <a:rPr lang="en-CA"/>
              <a:t>Title of presentation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0202" y="6466784"/>
            <a:ext cx="2057400" cy="365125"/>
          </a:xfrm>
        </p:spPr>
        <p:txBody>
          <a:bodyPr/>
          <a:lstStyle>
            <a:lvl1pPr>
              <a:defRPr b="1">
                <a:solidFill>
                  <a:srgbClr val="C41424"/>
                </a:solidFill>
              </a:defRPr>
            </a:lvl1pPr>
          </a:lstStyle>
          <a:p>
            <a:fld id="{920CEF55-5979-47BF-AB82-BC50C2BE76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42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50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301A-6286-9F46-BE10-AE16E014404C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13BE3-B055-DA4E-B1D3-BFFCFF8E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5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920CEF55-5979-47BF-AB82-BC50C2BE76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0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utrition.acadiau.ca/about-the-program/degrees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acadiau.ca/myacadia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utrition.acadiau.ca/student-academics/student-handbook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s://registrar.acadiau.ca/AcademicCalendars.html" TargetMode="External"/><Relationship Id="rId4" Type="http://schemas.openxmlformats.org/officeDocument/2006/relationships/hyperlink" Target="https://registrar.acadiau.ca/files/sites/registrar/pdfs/Calendar_Dates/Calendar%20Dates%202023-2024%20v1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bguides.acadiau.ca/nut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ritingcentre.acadiau.ca/writing-tutorials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://writingcentre.acadiau.ca/workshops-and-presentations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ritingcentre.acadiau.ca/home.html" TargetMode="External"/><Relationship Id="rId3" Type="http://schemas.openxmlformats.org/officeDocument/2006/relationships/image" Target="../media/image31.png"/><Relationship Id="rId7" Type="http://schemas.openxmlformats.org/officeDocument/2006/relationships/hyperlink" Target="https://library.acadiau.ca/home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2.acadiau.ca/student-life/health-wellness/clinic.html" TargetMode="External"/><Relationship Id="rId5" Type="http://schemas.openxmlformats.org/officeDocument/2006/relationships/hyperlink" Target="https://www2.acadiau.ca/student-life/accessiblelearning.html" TargetMode="External"/><Relationship Id="rId10" Type="http://schemas.openxmlformats.org/officeDocument/2006/relationships/image" Target="../media/image32.png"/><Relationship Id="rId4" Type="http://schemas.openxmlformats.org/officeDocument/2006/relationships/hyperlink" Target="https://www2.acadiau.ca/student-life/health-wellness/mental-health/counselling-sessions.html" TargetMode="External"/><Relationship Id="rId9" Type="http://schemas.openxmlformats.org/officeDocument/2006/relationships/hyperlink" Target="https://www.facebook.com/AcadiaWomensCentr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161109s@acadiau.ca" TargetMode="External"/><Relationship Id="rId2" Type="http://schemas.openxmlformats.org/officeDocument/2006/relationships/hyperlink" Target="mailto:161905k@acadiau.ca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ose.land/en/" TargetMode="External"/><Relationship Id="rId3" Type="http://schemas.openxmlformats.org/officeDocument/2006/relationships/hyperlink" Target="https://www.mapdev.ca/placenames/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bu.ca/indigenous-affairs/mikmaq-resource-centre/treaties/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160639c@acadiau.ca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0210955w@acadiau.ca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lynn.coleman@acadiau.ca" TargetMode="External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hyperlink" Target="https://nutrition.acadiau.ca/home.html" TargetMode="External"/><Relationship Id="rId4" Type="http://schemas.openxmlformats.org/officeDocument/2006/relationships/hyperlink" Target="mailto:connie.foote@acadiau.ca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1B5086-F7AF-038B-13D4-9E55847F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CA" sz="2800" dirty="0">
                <a:solidFill>
                  <a:schemeClr val="accent5">
                    <a:lumMod val="50000"/>
                  </a:schemeClr>
                </a:solidFill>
              </a:rPr>
              <a:t>School of Nutrition &amp; Dietetics</a:t>
            </a:r>
            <a:br>
              <a:rPr lang="en-CA" sz="2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C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br>
              <a:rPr lang="en-CA" sz="2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CA" sz="2800" dirty="0">
                <a:solidFill>
                  <a:schemeClr val="accent5">
                    <a:lumMod val="50000"/>
                  </a:schemeClr>
                </a:solidFill>
              </a:rPr>
              <a:t>Fall Orientation</a:t>
            </a:r>
          </a:p>
        </p:txBody>
      </p:sp>
      <p:pic>
        <p:nvPicPr>
          <p:cNvPr id="10" name="Picture 4" descr="welcome vector lettering">
            <a:extLst>
              <a:ext uri="{FF2B5EF4-FFF2-40B4-BE49-F238E27FC236}">
                <a16:creationId xmlns:a16="http://schemas.microsoft.com/office/drawing/2014/main" id="{381C41BD-8D94-3C9C-7ACE-A068ECEE1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2" r="-1" b="11489"/>
          <a:stretch/>
        </p:blipFill>
        <p:spPr bwMode="auto">
          <a:xfrm>
            <a:off x="628650" y="1825625"/>
            <a:ext cx="7885871" cy="368254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590C6C9-02EF-B958-1177-7769CC67C1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3239" y="6526213"/>
            <a:ext cx="3125788" cy="231775"/>
          </a:xfrm>
        </p:spPr>
        <p:txBody>
          <a:bodyPr/>
          <a:lstStyle/>
          <a:p>
            <a:r>
              <a:rPr lang="en-US" dirty="0"/>
              <a:t>September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7F6CB-3E9B-A61C-C82B-366146556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10202" y="6466784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20CEF55-5979-47BF-AB82-BC50C2BE7699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05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C2026F-0799-6CC7-32E3-ED3EBAC1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474146"/>
            <a:ext cx="7886695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BSN Programs and Advising Sheets</a:t>
            </a:r>
            <a:endParaRPr lang="en-US" sz="3700" kern="1200">
              <a:solidFill>
                <a:schemeClr val="tx1"/>
              </a:solidFill>
              <a:latin typeface="+mj-lt"/>
              <a:cs typeface="Calibri Light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56616" y="585216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1E5CF7F-ABEE-9171-E62C-C84F9DC8222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23883" t="-61" r="15781" b="7584"/>
          <a:stretch/>
        </p:blipFill>
        <p:spPr>
          <a:xfrm>
            <a:off x="624078" y="2160307"/>
            <a:ext cx="4663440" cy="38541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A3ECF-296B-DCE1-D9B6-278A34727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0316" y="2154936"/>
            <a:ext cx="3194889" cy="417262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800" dirty="0">
                <a:latin typeface="+mn-lt"/>
                <a:cs typeface="+mn-cs"/>
              </a:rPr>
              <a:t>Our BSN degree is a four-year program if you take and pass five courses in each fall and winter term</a:t>
            </a:r>
            <a:endParaRPr lang="en-US" sz="1800" dirty="0">
              <a:latin typeface="+mn-lt"/>
              <a:cs typeface="Calibri"/>
            </a:endParaRPr>
          </a:p>
          <a:p>
            <a:r>
              <a:rPr lang="en-US" sz="1800" dirty="0">
                <a:latin typeface="+mn-lt"/>
                <a:cs typeface="+mn-cs"/>
              </a:rPr>
              <a:t>Core nutrition courses are only offered once per academic year</a:t>
            </a:r>
            <a:endParaRPr lang="en-US" sz="1800" dirty="0">
              <a:latin typeface="+mn-lt"/>
              <a:cs typeface="Calibri"/>
            </a:endParaRPr>
          </a:p>
          <a:p>
            <a:r>
              <a:rPr lang="en-US" sz="1800" dirty="0">
                <a:latin typeface="+mn-lt"/>
                <a:cs typeface="+mn-cs"/>
              </a:rPr>
              <a:t>Many first- and second-year courses are prerequisites for third- and fourth- year courses</a:t>
            </a:r>
            <a:endParaRPr lang="en-US" sz="1800" dirty="0">
              <a:latin typeface="+mn-lt"/>
              <a:cs typeface="Calibri"/>
            </a:endParaRPr>
          </a:p>
          <a:p>
            <a:r>
              <a:rPr lang="en-US" sz="1800" dirty="0">
                <a:latin typeface="+mn-lt"/>
                <a:cs typeface="+mn-cs"/>
              </a:rPr>
              <a:t>Careful planning is important; make use of the BSN advising sheets found </a:t>
            </a:r>
            <a:r>
              <a:rPr lang="en-US" sz="1800" dirty="0">
                <a:latin typeface="+mn-lt"/>
                <a:cs typeface="+mn-cs"/>
                <a:hlinkClick r:id="rId4"/>
              </a:rPr>
              <a:t>here</a:t>
            </a:r>
            <a:r>
              <a:rPr lang="en-US" sz="1800" dirty="0">
                <a:latin typeface="+mn-lt"/>
                <a:cs typeface="+mn-cs"/>
              </a:rPr>
              <a:t> on SND website</a:t>
            </a:r>
            <a:endParaRPr lang="en-US" sz="18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177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9747D0-5E6D-43DC-82F3-82791B483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10" y="2591010"/>
            <a:ext cx="4600022" cy="36415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latin typeface="+mn-lt"/>
                <a:cs typeface="+mn-cs"/>
              </a:rPr>
              <a:t>Our Faculty and staff will communicate with you via Acadia University’s email system (Outlook)</a:t>
            </a:r>
            <a:endParaRPr lang="en-US" sz="2200" dirty="0">
              <a:latin typeface="+mn-lt"/>
              <a:cs typeface="Calibri"/>
            </a:endParaRPr>
          </a:p>
          <a:p>
            <a:r>
              <a:rPr lang="en-US" sz="2200" dirty="0">
                <a:latin typeface="+mn-lt"/>
                <a:cs typeface="+mn-cs"/>
              </a:rPr>
              <a:t>Regularly check and pay attention to your email… really.  😊</a:t>
            </a:r>
            <a:endParaRPr lang="en-US" sz="2200" dirty="0">
              <a:latin typeface="+mn-lt"/>
              <a:cs typeface="Calibri"/>
            </a:endParaRPr>
          </a:p>
          <a:p>
            <a:pPr lvl="1"/>
            <a:r>
              <a:rPr lang="en-US" sz="1800" dirty="0">
                <a:latin typeface="+mn-lt"/>
                <a:cs typeface="+mn-cs"/>
              </a:rPr>
              <a:t>Lynn and SND faculty, student societies, facilities across campus</a:t>
            </a:r>
            <a:endParaRPr lang="en-US" sz="1800" dirty="0">
              <a:latin typeface="+mn-lt"/>
              <a:cs typeface="Calibri"/>
            </a:endParaRPr>
          </a:p>
          <a:p>
            <a:pPr lvl="1"/>
            <a:r>
              <a:rPr lang="en-US" sz="1800" dirty="0">
                <a:latin typeface="+mn-lt"/>
                <a:cs typeface="+mn-cs"/>
              </a:rPr>
              <a:t>Events, new, important deadlines, course information etc.</a:t>
            </a:r>
            <a:endParaRPr lang="en-US" sz="1800" dirty="0">
              <a:latin typeface="+mn-lt"/>
              <a:cs typeface="Calibri"/>
            </a:endParaRPr>
          </a:p>
          <a:p>
            <a:pPr>
              <a:spcBef>
                <a:spcPts val="0"/>
              </a:spcBef>
            </a:pPr>
            <a:endParaRPr lang="en-US" sz="1400" dirty="0">
              <a:latin typeface="+mn-lt"/>
              <a:cs typeface="+mn-cs"/>
            </a:endParaRPr>
          </a:p>
          <a:p>
            <a:pPr marL="0"/>
            <a:endParaRPr lang="en-US" sz="1400" dirty="0">
              <a:latin typeface="+mn-lt"/>
              <a:cs typeface="+mn-cs"/>
            </a:endParaRPr>
          </a:p>
        </p:txBody>
      </p:sp>
      <p:pic>
        <p:nvPicPr>
          <p:cNvPr id="5" name="Picture 6" descr="Icon&#10;&#10;Description automatically generated">
            <a:extLst>
              <a:ext uri="{FF2B5EF4-FFF2-40B4-BE49-F238E27FC236}">
                <a16:creationId xmlns:a16="http://schemas.microsoft.com/office/drawing/2014/main" id="{8754FCD6-EA5C-A41E-689B-157394326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" r="48459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6E2BEC1-D2C3-8A2A-DCEE-2D15E77F3BEF}"/>
              </a:ext>
            </a:extLst>
          </p:cNvPr>
          <p:cNvSpPr txBox="1">
            <a:spLocks/>
          </p:cNvSpPr>
          <p:nvPr/>
        </p:nvSpPr>
        <p:spPr>
          <a:xfrm>
            <a:off x="628650" y="6538914"/>
            <a:ext cx="3125788" cy="231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rgbClr val="002060"/>
                </a:solidFill>
              </a:rPr>
              <a:t>SND Fall Orientation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5D1FFB-119B-430F-AE3D-B633515C0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09" y="723898"/>
            <a:ext cx="5533714" cy="149542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>
                <a:solidFill>
                  <a:schemeClr val="tx1"/>
                </a:solidFill>
                <a:latin typeface="+mj-lt"/>
                <a:cs typeface="+mj-cs"/>
              </a:rPr>
              <a:t>Using your Acadia email (and often) is a must</a:t>
            </a:r>
            <a:endParaRPr lang="en-US" sz="4000">
              <a:solidFill>
                <a:schemeClr val="tx1"/>
              </a:solidFill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8025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2CF0D-690C-E4FC-A802-8F716E99A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605" y="734836"/>
            <a:ext cx="4655262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chemeClr val="tx1"/>
                </a:solidFill>
                <a:latin typeface="+mj-lt"/>
                <a:cs typeface="+mj-cs"/>
              </a:rPr>
              <a:t>Self-Service </a:t>
            </a:r>
            <a:br>
              <a:rPr lang="en-US" sz="4000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en-US" sz="4000">
                <a:solidFill>
                  <a:schemeClr val="tx1"/>
                </a:solidFill>
                <a:latin typeface="+mj-lt"/>
                <a:cs typeface="+mj-cs"/>
              </a:rPr>
              <a:t>(aka Colleague)</a:t>
            </a:r>
            <a:endParaRPr lang="en-US" sz="4000">
              <a:solidFill>
                <a:schemeClr val="tx1"/>
              </a:solidFill>
              <a:latin typeface="+mj-l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67D9F-B53B-388F-1467-774403124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605" y="2459756"/>
            <a:ext cx="4501582" cy="37290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latin typeface="+mn-lt"/>
                <a:cs typeface="+mn-cs"/>
              </a:rPr>
              <a:t>How do I login?</a:t>
            </a:r>
            <a:endParaRPr lang="en-US" sz="2000">
              <a:latin typeface="+mn-lt"/>
              <a:cs typeface="Calibri"/>
            </a:endParaRPr>
          </a:p>
          <a:p>
            <a:pPr lvl="1"/>
            <a:r>
              <a:rPr lang="en-US" sz="2000">
                <a:latin typeface="+mn-lt"/>
                <a:cs typeface="+mn-cs"/>
                <a:hlinkClick r:id="rId3"/>
              </a:rPr>
              <a:t>https://www2.acadiau.ca/myacadia.html</a:t>
            </a:r>
            <a:endParaRPr lang="en-US" sz="2000">
              <a:latin typeface="+mn-lt"/>
              <a:cs typeface="Calibri"/>
            </a:endParaRPr>
          </a:p>
          <a:p>
            <a:r>
              <a:rPr lang="en-US" sz="2000">
                <a:latin typeface="+mn-lt"/>
                <a:cs typeface="+mn-cs"/>
              </a:rPr>
              <a:t>What do I use self service for?</a:t>
            </a:r>
            <a:endParaRPr lang="en-US" sz="2000">
              <a:latin typeface="+mn-lt"/>
              <a:cs typeface="Calibri"/>
            </a:endParaRPr>
          </a:p>
          <a:p>
            <a:r>
              <a:rPr lang="en-US" sz="2000">
                <a:latin typeface="+mn-lt"/>
                <a:cs typeface="+mn-cs"/>
              </a:rPr>
              <a:t>Who do I ask if I am having problems with Colleague?</a:t>
            </a:r>
            <a:endParaRPr lang="en-US" sz="2000">
              <a:latin typeface="+mn-lt"/>
              <a:cs typeface="Calibri"/>
            </a:endParaRPr>
          </a:p>
          <a:p>
            <a:pPr lvl="1"/>
            <a:r>
              <a:rPr lang="en-US" sz="1800">
                <a:latin typeface="+mn-lt"/>
                <a:cs typeface="+mn-cs"/>
              </a:rPr>
              <a:t>Registrar’s Office</a:t>
            </a:r>
            <a:endParaRPr lang="en-US" sz="1800">
              <a:latin typeface="+mn-lt"/>
              <a:cs typeface="Calibri"/>
            </a:endParaRPr>
          </a:p>
          <a:p>
            <a:pPr lvl="1"/>
            <a:r>
              <a:rPr lang="en-US" sz="1800">
                <a:latin typeface="+mn-lt"/>
                <a:cs typeface="+mn-cs"/>
              </a:rPr>
              <a:t>Lynn Coleman</a:t>
            </a:r>
            <a:endParaRPr lang="en-US" sz="1800">
              <a:latin typeface="+mn-lt"/>
              <a:cs typeface="Calibri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264D44D-2A30-3ADF-F0DC-DA9FDBDAF0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6" r="1282" b="4673"/>
          <a:stretch/>
        </p:blipFill>
        <p:spPr>
          <a:xfrm>
            <a:off x="1914" y="10"/>
            <a:ext cx="3658028" cy="6820589"/>
          </a:xfrm>
          <a:prstGeom prst="rect">
            <a:avLst/>
          </a:prstGeom>
          <a:effectLst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510C70-FA68-4EE8-5F4E-A0707A70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20CEF55-5979-47BF-AB82-BC50C2BE7699}" type="slidenum">
              <a:rPr lang="en-US" b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12</a:t>
            </a:fld>
            <a:endParaRPr lang="en-US" b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7692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5D1FFB-119B-430F-AE3D-B633515C0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80" y="1138265"/>
            <a:ext cx="3408571" cy="14011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Where else to go with questions?</a:t>
            </a:r>
          </a:p>
        </p:txBody>
      </p: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6096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9747D0-5E6D-43DC-82F3-82791B483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286" y="2155371"/>
            <a:ext cx="4398775" cy="3998741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latin typeface="+mn-lt"/>
                <a:cs typeface="+mn-cs"/>
              </a:rPr>
              <a:t>Course syllabi, Acorn, course professor: course policies, due dates, recording lectures, assignment guidelines, etc.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+mn-lt"/>
                <a:cs typeface="+mn-cs"/>
                <a:hlinkClick r:id="rId3"/>
              </a:rPr>
              <a:t>SND Student Handbook</a:t>
            </a:r>
            <a:r>
              <a:rPr lang="en-US" sz="1600" dirty="0">
                <a:latin typeface="+mn-lt"/>
                <a:cs typeface="+mn-cs"/>
              </a:rPr>
              <a:t> good information for SND students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+mn-lt"/>
                <a:cs typeface="+mn-cs"/>
              </a:rPr>
              <a:t>List of calendar dates for the 2023-2024 academic year: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+mn-lt"/>
                <a:cs typeface="+mn-cs"/>
                <a:hlinkClick r:id="rId4"/>
              </a:rPr>
              <a:t>https://registrar.acadiau.ca/files/sites/registrar/pdfs/Calendar_Dates/Calendar%20Dates%202023-2024%20v1.pdf</a:t>
            </a:r>
            <a:endParaRPr lang="en-US" sz="1600" dirty="0">
              <a:latin typeface="+mn-lt"/>
              <a:cs typeface="+mn-cs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latin typeface="+mn-lt"/>
                <a:cs typeface="+mn-cs"/>
                <a:hlinkClick r:id="rId5"/>
              </a:rPr>
              <a:t>Academic Calendar</a:t>
            </a:r>
            <a:r>
              <a:rPr lang="en-US" sz="1600" dirty="0">
                <a:latin typeface="+mn-lt"/>
                <a:cs typeface="+mn-cs"/>
              </a:rPr>
              <a:t> for university policies, procedures, course descriptions etc. 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+mn-lt"/>
                <a:cs typeface="+mn-cs"/>
              </a:rPr>
              <a:t>Academic advisor: Program planning and course selection. See list posted in student lounge on 4th floor Huggins Science Hall. 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+mn-lt"/>
                <a:cs typeface="+mn-cs"/>
              </a:rPr>
              <a:t>Lynn Coleman or Connie Foote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+mn-lt"/>
                <a:cs typeface="+mn-cs"/>
              </a:rPr>
              <a:t>Other offices as appropriate: Registrar’s Office, Financial Services</a:t>
            </a:r>
          </a:p>
          <a:p>
            <a:endParaRPr lang="en-US" sz="1300" dirty="0">
              <a:latin typeface="+mn-lt"/>
              <a:cs typeface="+mn-cs"/>
            </a:endParaRPr>
          </a:p>
          <a:p>
            <a:pPr marL="0"/>
            <a:endParaRPr lang="en-US" sz="1300" dirty="0">
              <a:latin typeface="+mn-lt"/>
              <a:cs typeface="+mn-cs"/>
            </a:endParaRPr>
          </a:p>
          <a:p>
            <a:pPr>
              <a:spcBef>
                <a:spcPts val="0"/>
              </a:spcBef>
            </a:pPr>
            <a:endParaRPr lang="en-US" sz="1300" dirty="0">
              <a:latin typeface="+mn-lt"/>
              <a:cs typeface="+mn-cs"/>
            </a:endParaRPr>
          </a:p>
          <a:p>
            <a:pPr marL="0"/>
            <a:endParaRPr lang="en-US" sz="1300" dirty="0">
              <a:latin typeface="+mn-lt"/>
              <a:cs typeface="+mn-cs"/>
            </a:endParaRPr>
          </a:p>
        </p:txBody>
      </p:sp>
      <p:pic>
        <p:nvPicPr>
          <p:cNvPr id="2050" name="Picture 2" descr="Support-Tip-Advice-Guidance-Help-Assistance - Performance Consulting">
            <a:extLst>
              <a:ext uri="{FF2B5EF4-FFF2-40B4-BE49-F238E27FC236}">
                <a16:creationId xmlns:a16="http://schemas.microsoft.com/office/drawing/2014/main" id="{264280B6-AFDF-F9DC-569E-575411324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2061" y="500743"/>
            <a:ext cx="4000620" cy="612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FF2E2F3-C3B0-5E07-5109-13BAE671B240}"/>
              </a:ext>
            </a:extLst>
          </p:cNvPr>
          <p:cNvSpPr txBox="1">
            <a:spLocks/>
          </p:cNvSpPr>
          <p:nvPr/>
        </p:nvSpPr>
        <p:spPr>
          <a:xfrm>
            <a:off x="628650" y="6533458"/>
            <a:ext cx="3125788" cy="2317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>
                <a:solidFill>
                  <a:srgbClr val="002060"/>
                </a:solidFill>
              </a:rPr>
              <a:t>SND Fall Orientation</a:t>
            </a:r>
          </a:p>
        </p:txBody>
      </p:sp>
    </p:spTree>
    <p:extLst>
      <p:ext uri="{BB962C8B-B14F-4D97-AF65-F5344CB8AC3E}">
        <p14:creationId xmlns:p14="http://schemas.microsoft.com/office/powerpoint/2010/main" val="49778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79" y="347471"/>
            <a:ext cx="8325612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D72031-97CC-53A7-A95F-90969D752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5216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+mj-lt"/>
                <a:cs typeface="+mj-cs"/>
              </a:rPr>
              <a:t>The Library...</a:t>
            </a:r>
            <a:br>
              <a:rPr lang="en-US">
                <a:latin typeface="+mj-lt"/>
                <a:cs typeface="+mj-cs"/>
              </a:rPr>
            </a:br>
            <a:r>
              <a:rPr lang="en-US" sz="4000">
                <a:solidFill>
                  <a:schemeClr val="bg1"/>
                </a:solidFill>
                <a:latin typeface="+mj-lt"/>
                <a:cs typeface="+mj-cs"/>
              </a:rPr>
              <a:t>                   an indispensable resource!</a:t>
            </a:r>
            <a:endParaRPr lang="en-US" sz="4000">
              <a:solidFill>
                <a:schemeClr val="bg1"/>
              </a:solidFill>
              <a:latin typeface="+mj-lt"/>
              <a:ea typeface="Calibri Light"/>
              <a:cs typeface="Calibri Light"/>
            </a:endParaRPr>
          </a:p>
        </p:txBody>
      </p:sp>
      <p:pic>
        <p:nvPicPr>
          <p:cNvPr id="6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907D5CC-6A57-7BC8-C0D9-914D0DD902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6" r="22869" b="-1"/>
          <a:stretch/>
        </p:blipFill>
        <p:spPr>
          <a:xfrm>
            <a:off x="415276" y="2387381"/>
            <a:ext cx="4677156" cy="3660185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1044EEA-4994-1D85-AB25-B71A5355F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136" y="2459268"/>
            <a:ext cx="2852928" cy="41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dirty="0">
                <a:latin typeface="+mn-lt"/>
                <a:ea typeface="Calibri"/>
                <a:cs typeface="Calibri"/>
              </a:rPr>
              <a:t>Readings, research, &amp; referencing</a:t>
            </a:r>
          </a:p>
          <a:p>
            <a:r>
              <a:rPr lang="en-US" sz="2200" dirty="0">
                <a:latin typeface="+mn-lt"/>
                <a:ea typeface="Calibri"/>
                <a:cs typeface="Calibri"/>
              </a:rPr>
              <a:t>Access the library's excellent resources here: </a:t>
            </a:r>
            <a:endParaRPr lang="en-US" dirty="0"/>
          </a:p>
          <a:p>
            <a:pPr marL="457200" lvl="1" indent="0">
              <a:buNone/>
            </a:pPr>
            <a:r>
              <a:rPr lang="en-US" sz="1800" dirty="0">
                <a:latin typeface="Arial"/>
                <a:ea typeface="Calibri"/>
                <a:cs typeface="Arial"/>
                <a:hlinkClick r:id="rId4"/>
              </a:rPr>
              <a:t>https://libguides.acadiau.ca/nutr</a:t>
            </a:r>
            <a:endParaRPr lang="en-US" sz="1800">
              <a:latin typeface="+mn-lt"/>
              <a:ea typeface="Calibri"/>
              <a:cs typeface="Calibri"/>
            </a:endParaRPr>
          </a:p>
          <a:p>
            <a:pPr marL="457200" lvl="1" indent="0">
              <a:buNone/>
            </a:pPr>
            <a:endParaRPr lang="en-US" sz="1800">
              <a:latin typeface="Calibri"/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en-US" sz="2200" b="1" dirty="0">
                <a:latin typeface="Calibri"/>
                <a:ea typeface="Calibri"/>
                <a:cs typeface="Arial"/>
              </a:rPr>
              <a:t>Agnieszka Hayes</a:t>
            </a:r>
            <a:r>
              <a:rPr lang="en-US" sz="2000" b="1" dirty="0">
                <a:latin typeface="Arial"/>
                <a:ea typeface="Calibri"/>
                <a:cs typeface="Arial"/>
              </a:rPr>
              <a:t> </a:t>
            </a:r>
            <a:r>
              <a:rPr lang="en-US" sz="2000" dirty="0">
                <a:latin typeface="+mn-lt"/>
                <a:ea typeface="Calibri"/>
                <a:cs typeface="Calibri"/>
              </a:rPr>
              <a:t>is the subject librarian for Nutrition and Dietetics</a:t>
            </a:r>
          </a:p>
          <a:p>
            <a:endParaRPr lang="en-US" sz="2000">
              <a:latin typeface="+mn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1767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B6DF9-79E3-85DB-8D64-851E0D978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j-lt"/>
                <a:cs typeface="+mj-cs"/>
              </a:rPr>
              <a:t>The Writing Centre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5307C-81C8-7DD0-BC81-6F3B05D9C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1000"/>
              </a:spcAft>
            </a:pPr>
            <a:r>
              <a:rPr lang="en-US" sz="1500">
                <a:latin typeface="+mn-lt"/>
                <a:cs typeface="+mn-cs"/>
              </a:rPr>
              <a:t>The Writing Centre offers free help to students wanting to improve their writing skills. You can sign up online today:</a:t>
            </a:r>
          </a:p>
          <a:p>
            <a:pPr lvl="1"/>
            <a:r>
              <a:rPr lang="en-US" sz="1500">
                <a:latin typeface="+mn-lt"/>
                <a:cs typeface="+mn-cs"/>
              </a:rPr>
              <a:t>To book a one-to-one appointment with a trained writing tutor, click here:</a:t>
            </a:r>
          </a:p>
          <a:p>
            <a:pPr marL="685800" lvl="2"/>
            <a:r>
              <a:rPr lang="en-US" sz="1500">
                <a:latin typeface="+mn-lt"/>
                <a:cs typeface="+mn-cs"/>
                <a:hlinkClick r:id="rId3"/>
              </a:rPr>
              <a:t>writingcentre.acadiau.ca/writing-tutorials.html</a:t>
            </a:r>
            <a:endParaRPr lang="en-US" sz="1500">
              <a:latin typeface="+mn-lt"/>
              <a:cs typeface="+mn-cs"/>
            </a:endParaRPr>
          </a:p>
          <a:p>
            <a:pPr lvl="1"/>
            <a:r>
              <a:rPr lang="en-US" sz="1500">
                <a:latin typeface="+mn-lt"/>
                <a:cs typeface="+mn-cs"/>
              </a:rPr>
              <a:t>To see which helpful presentations and workshops you’ll want to attend this year, click here:</a:t>
            </a:r>
          </a:p>
          <a:p>
            <a:pPr marL="685800" lvl="2"/>
            <a:r>
              <a:rPr lang="en-US" sz="1500">
                <a:latin typeface="+mn-lt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writingcentre.acadiau.ca/workshops-and-presentations.html</a:t>
            </a:r>
            <a:endParaRPr lang="en-US" sz="1500">
              <a:latin typeface="+mn-lt"/>
              <a:cs typeface="+mn-cs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BB991A23-6173-AE9C-9276-B5C2F29B47B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5"/>
          <a:srcRect l="28741" r="25173" b="-1"/>
          <a:stretch/>
        </p:blipFill>
        <p:spPr>
          <a:xfrm>
            <a:off x="4409136" y="10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7899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text, tree, sign, screenshot&#10;&#10;Description automatically generated">
            <a:extLst>
              <a:ext uri="{FF2B5EF4-FFF2-40B4-BE49-F238E27FC236}">
                <a16:creationId xmlns:a16="http://schemas.microsoft.com/office/drawing/2014/main" id="{862C1F12-8B3C-A917-5331-4E03A174C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47" r="12652" b="-165"/>
          <a:stretch/>
        </p:blipFill>
        <p:spPr>
          <a:xfrm>
            <a:off x="-45025" y="1"/>
            <a:ext cx="9193888" cy="5540404"/>
          </a:xfrm>
          <a:prstGeom prst="rect">
            <a:avLst/>
          </a:pr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D0D366F-455D-4298-97E9-89785ADAE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7F4C91-27A4-4256-A2CB-0A498C980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2691" y="2682494"/>
            <a:ext cx="3343835" cy="313265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hlinkClick r:id="rId4"/>
              </a:rPr>
              <a:t>Counselling Services</a:t>
            </a:r>
            <a:endParaRPr lang="en-US" sz="1800" dirty="0">
              <a:cs typeface="Arial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cs typeface="Arial"/>
                <a:hlinkClick r:id="rId5"/>
              </a:rPr>
              <a:t>Accessible Learning Services</a:t>
            </a:r>
            <a:endParaRPr lang="en-US" sz="1800" dirty="0">
              <a:cs typeface="Arial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hlinkClick r:id="rId6"/>
              </a:rPr>
              <a:t>Student Health Centre</a:t>
            </a:r>
            <a:endParaRPr lang="en-US" sz="1800" dirty="0">
              <a:cs typeface="Arial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hlinkClick r:id="rId7"/>
              </a:rPr>
              <a:t>Vaughn Memorial Library</a:t>
            </a:r>
            <a:endParaRPr lang="en-US" sz="1800" dirty="0">
              <a:cs typeface="Arial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hlinkClick r:id="rId8"/>
              </a:rPr>
              <a:t>Writing Centre </a:t>
            </a:r>
            <a:endParaRPr lang="en-US" sz="1800" dirty="0">
              <a:cs typeface="Arial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hlinkClick r:id="rId9"/>
              </a:rPr>
              <a:t>Women’s Centre </a:t>
            </a:r>
            <a:endParaRPr lang="en-US" sz="1800" dirty="0">
              <a:cs typeface="Arial"/>
            </a:endParaRPr>
          </a:p>
          <a:p>
            <a:pPr marL="0" indent="0">
              <a:spcAft>
                <a:spcPts val="1000"/>
              </a:spcAft>
              <a:buNone/>
            </a:pPr>
            <a:endParaRPr lang="en-CA" sz="17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E480EBE-82E0-41CD-8A45-4BF5CB5B6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528" y="956332"/>
            <a:ext cx="3854539" cy="13579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>
                <a:latin typeface="Arial"/>
                <a:cs typeface="Arial"/>
              </a:rPr>
              <a:t>Additional Supports on Campus</a:t>
            </a:r>
            <a:endParaRPr lang="en-CA" sz="3100" b="1" dirty="0">
              <a:latin typeface="Arial"/>
              <a:cs typeface="Arial"/>
            </a:endParaRPr>
          </a:p>
        </p:txBody>
      </p:sp>
      <p:sp>
        <p:nvSpPr>
          <p:cNvPr id="43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25" y="399531"/>
            <a:ext cx="1280813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E3597342-7B26-3E8E-619E-B7A052509A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9949" y="5734448"/>
            <a:ext cx="9179510" cy="112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1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0EAC43-447C-2144-A232-BBEE86C02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anchor="b">
            <a:normAutofit/>
          </a:bodyPr>
          <a:lstStyle/>
          <a:p>
            <a:r>
              <a:rPr lang="en-US" sz="4700" b="1">
                <a:latin typeface="Arial"/>
                <a:cs typeface="Arial"/>
              </a:rPr>
              <a:t>Grades....take it in stride </a:t>
            </a: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237B8-DEA3-2141-9E9B-01D0DBFD3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69" y="2071316"/>
            <a:ext cx="5035164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cs typeface="Arial"/>
              </a:rPr>
              <a:t>Aim for learning, not As...</a:t>
            </a:r>
            <a:endParaRPr lang="en-US" sz="1800" dirty="0"/>
          </a:p>
          <a:p>
            <a:pPr lvl="1" indent="-342900"/>
            <a:r>
              <a:rPr lang="en-US" sz="1800" dirty="0">
                <a:cs typeface="Arial"/>
              </a:rPr>
              <a:t>We know, we've been there, that is easier said than done</a:t>
            </a:r>
          </a:p>
          <a:p>
            <a:r>
              <a:rPr lang="en-US" sz="1800" dirty="0">
                <a:cs typeface="Arial"/>
              </a:rPr>
              <a:t>Very normal for your first-year grades to be lower than you're used to </a:t>
            </a:r>
          </a:p>
          <a:p>
            <a:pPr lvl="1" indent="-342900"/>
            <a:r>
              <a:rPr lang="en-US" sz="1800" dirty="0">
                <a:cs typeface="Arial"/>
              </a:rPr>
              <a:t>Different expectations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cs typeface="Arial"/>
              </a:rPr>
              <a:t>More independent work and responsibility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cs typeface="Arial"/>
              </a:rPr>
              <a:t>Learning curve comes with different style of teaching and learning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cs typeface="Arial"/>
              </a:rPr>
              <a:t>Different grade scales…a "C" is "average".</a:t>
            </a:r>
          </a:p>
          <a:p>
            <a:r>
              <a:rPr lang="en-US" sz="1800" dirty="0">
                <a:cs typeface="Arial"/>
              </a:rPr>
              <a:t>1st year course averages are typically 65%-70% (C+ to B-)</a:t>
            </a:r>
          </a:p>
        </p:txBody>
      </p:sp>
      <p:pic>
        <p:nvPicPr>
          <p:cNvPr id="4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98E46C9-DA70-3E2C-5DE9-1844BB9004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671"/>
          <a:stretch/>
        </p:blipFill>
        <p:spPr>
          <a:xfrm rot="5400000">
            <a:off x="5186386" y="2664333"/>
            <a:ext cx="4096512" cy="29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6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2E59D-9FE6-B946-8798-F84A104CE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anchor="b">
            <a:normAutofit/>
          </a:bodyPr>
          <a:lstStyle/>
          <a:p>
            <a:r>
              <a:rPr lang="en-US" sz="4700" b="1">
                <a:latin typeface="Arial"/>
                <a:cs typeface="Arial"/>
              </a:rPr>
              <a:t>What electives should I take?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66E2E-7ABD-D641-B2D8-373654DE5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69" y="2071316"/>
            <a:ext cx="5035164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z="1800" dirty="0"/>
              <a:t>University is about personal and professional growth...choose with this in mind!</a:t>
            </a:r>
            <a:endParaRPr lang="en-US" sz="1800" dirty="0">
              <a:cs typeface="Arial"/>
            </a:endParaRPr>
          </a:p>
          <a:p>
            <a:r>
              <a:rPr lang="en-US" sz="1800" dirty="0"/>
              <a:t>Expand one’s global and self-awareness,  critical thinking, and communication skills</a:t>
            </a:r>
            <a:endParaRPr lang="en-US" sz="1800" dirty="0">
              <a:cs typeface="Arial"/>
            </a:endParaRPr>
          </a:p>
          <a:p>
            <a:r>
              <a:rPr lang="en-US" sz="1800" dirty="0"/>
              <a:t>Ask other students about their experience</a:t>
            </a:r>
            <a:endParaRPr lang="en-US" sz="1800" dirty="0">
              <a:cs typeface="Arial"/>
            </a:endParaRPr>
          </a:p>
          <a:p>
            <a:pPr lvl="0"/>
            <a:r>
              <a:rPr lang="en-US" sz="1800" dirty="0"/>
              <a:t>Increase your knowledge of a specialized area in your chosen career path or field</a:t>
            </a:r>
            <a:endParaRPr lang="en-US" sz="1800" dirty="0">
              <a:cs typeface="Arial"/>
            </a:endParaRPr>
          </a:p>
          <a:p>
            <a:r>
              <a:rPr lang="en-US" sz="1800" dirty="0"/>
              <a:t>Taking classes on new subjects is incredibly important to intellectual and personal growth</a:t>
            </a:r>
            <a:endParaRPr lang="en-US" sz="1800" dirty="0">
              <a:cs typeface="Arial"/>
            </a:endParaRPr>
          </a:p>
          <a:p>
            <a:pPr lvl="1"/>
            <a:r>
              <a:rPr lang="en-US" sz="1800" dirty="0"/>
              <a:t>Develop new ways of thinking </a:t>
            </a:r>
            <a:endParaRPr lang="en-US" sz="1800" dirty="0">
              <a:cs typeface="Arial"/>
            </a:endParaRPr>
          </a:p>
          <a:p>
            <a:pPr lvl="1"/>
            <a:r>
              <a:rPr lang="en-US" sz="1800" dirty="0"/>
              <a:t>Develop a broader social circle</a:t>
            </a:r>
            <a:endParaRPr lang="en-US" sz="1800" dirty="0">
              <a:cs typeface="Arial"/>
            </a:endParaRPr>
          </a:p>
          <a:p>
            <a:pPr lvl="1"/>
            <a:r>
              <a:rPr lang="en-US" sz="1800" dirty="0">
                <a:cs typeface="Arial"/>
              </a:rPr>
              <a:t>Engage in the world in new ways</a:t>
            </a:r>
          </a:p>
          <a:p>
            <a:endParaRPr lang="en-US" sz="1800">
              <a:cs typeface="Arial"/>
            </a:endParaRPr>
          </a:p>
        </p:txBody>
      </p:sp>
      <p:pic>
        <p:nvPicPr>
          <p:cNvPr id="5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F4EDAA6-B286-2DA1-D967-F716A008E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1" r="-3" b="-3"/>
          <a:stretch/>
        </p:blipFill>
        <p:spPr>
          <a:xfrm>
            <a:off x="5756743" y="2093976"/>
            <a:ext cx="2955798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3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400" b="1" u="sng" dirty="0"/>
              <a:t>Acadia Food and Nutrition Society (AFNS)</a:t>
            </a:r>
            <a:br>
              <a:rPr lang="en-US" sz="1500" dirty="0"/>
            </a:br>
            <a:r>
              <a:rPr lang="en-US" sz="1500" b="1" dirty="0"/>
              <a:t>    </a:t>
            </a:r>
            <a:br>
              <a:rPr lang="en-US" sz="1500" b="1" dirty="0"/>
            </a:br>
            <a:r>
              <a:rPr lang="en-US" sz="1500" b="1" dirty="0"/>
              <a:t>    Co-Presidents, </a:t>
            </a:r>
            <a:br>
              <a:rPr lang="en-US" sz="1500" b="1" dirty="0"/>
            </a:br>
            <a:r>
              <a:rPr lang="en-US" sz="1500" b="1" dirty="0"/>
              <a:t>           Kiana Knelsen:</a:t>
            </a:r>
            <a:r>
              <a:rPr lang="en-US" sz="1500" dirty="0"/>
              <a:t> </a:t>
            </a:r>
            <a:r>
              <a:rPr lang="en-US" sz="1500" dirty="0">
                <a:hlinkClick r:id="rId2"/>
              </a:rPr>
              <a:t>161905k@acadiau.ca</a:t>
            </a:r>
            <a:br>
              <a:rPr lang="en-US" sz="1500" dirty="0"/>
            </a:br>
            <a:r>
              <a:rPr lang="en-US" sz="1500" b="1" dirty="0"/>
              <a:t>           Maria Henein: </a:t>
            </a:r>
            <a:r>
              <a:rPr lang="en-US" sz="1500" dirty="0">
                <a:hlinkClick r:id="rId3"/>
              </a:rPr>
              <a:t>161502h@acadiau.ca</a:t>
            </a:r>
            <a:br>
              <a:rPr lang="en-US" sz="1500" dirty="0"/>
            </a:br>
            <a:endParaRPr lang="en-US" sz="1500"/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29369" y="2071316"/>
            <a:ext cx="5035164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>
                <a:latin typeface="+mn-lt"/>
              </a:rPr>
              <a:t>What We Do</a:t>
            </a:r>
          </a:p>
          <a:p>
            <a:pPr lvl="1"/>
            <a:r>
              <a:rPr lang="en-US" sz="1600">
                <a:latin typeface="+mn-lt"/>
              </a:rPr>
              <a:t>Bi-weekly meetings </a:t>
            </a:r>
          </a:p>
          <a:p>
            <a:pPr lvl="1"/>
            <a:r>
              <a:rPr lang="en-US" sz="1600">
                <a:latin typeface="+mn-lt"/>
              </a:rPr>
              <a:t>Weekly meetings for Exec team</a:t>
            </a:r>
          </a:p>
          <a:p>
            <a:pPr lvl="1"/>
            <a:r>
              <a:rPr lang="en-US" sz="1600">
                <a:latin typeface="+mn-lt"/>
              </a:rPr>
              <a:t>Plan and host educational, fundraising, and social events (ie. Trivia Night, coffee house, end of year banquet, pizza social, Christmas party, yoga, and more...)</a:t>
            </a:r>
          </a:p>
          <a:p>
            <a:r>
              <a:rPr lang="en-US" sz="1600" b="1">
                <a:latin typeface="+mn-lt"/>
              </a:rPr>
              <a:t>Why You Should Join!</a:t>
            </a:r>
          </a:p>
          <a:p>
            <a:pPr lvl="1"/>
            <a:r>
              <a:rPr lang="en-US" sz="1600">
                <a:latin typeface="+mn-lt"/>
              </a:rPr>
              <a:t>To become more involved in the Nutrition department</a:t>
            </a:r>
          </a:p>
          <a:p>
            <a:pPr lvl="1"/>
            <a:r>
              <a:rPr lang="en-US" sz="1600">
                <a:latin typeface="+mn-lt"/>
              </a:rPr>
              <a:t>Meet new people &amp; professors</a:t>
            </a:r>
          </a:p>
          <a:p>
            <a:pPr lvl="1"/>
            <a:r>
              <a:rPr lang="en-US" sz="1600">
                <a:latin typeface="+mn-lt"/>
              </a:rPr>
              <a:t>Resumé builder</a:t>
            </a:r>
          </a:p>
          <a:p>
            <a:pPr lvl="1"/>
            <a:r>
              <a:rPr lang="en-US" sz="1600">
                <a:latin typeface="+mn-lt"/>
              </a:rPr>
              <a:t>Improve planning &amp; organizing skills</a:t>
            </a:r>
          </a:p>
          <a:p>
            <a:pPr lvl="1"/>
            <a:r>
              <a:rPr lang="en-US" sz="1600">
                <a:latin typeface="+mn-lt"/>
              </a:rPr>
              <a:t>Fun and exciting events to attend, plan and volunteer</a:t>
            </a:r>
          </a:p>
          <a:p>
            <a:endParaRPr lang="en-US" sz="1600">
              <a:latin typeface="+mn-lt"/>
            </a:endParaRPr>
          </a:p>
        </p:txBody>
      </p:sp>
      <p:pic>
        <p:nvPicPr>
          <p:cNvPr id="2" name="Picture 1" descr="Two women sitting at a table&#10;&#10;Description automatically generated">
            <a:extLst>
              <a:ext uri="{FF2B5EF4-FFF2-40B4-BE49-F238E27FC236}">
                <a16:creationId xmlns:a16="http://schemas.microsoft.com/office/drawing/2014/main" id="{C2D5ED96-D355-9387-A51A-4D0704360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639" y="2148206"/>
            <a:ext cx="2743200" cy="371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27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">
            <a:extLst>
              <a:ext uri="{FF2B5EF4-FFF2-40B4-BE49-F238E27FC236}">
                <a16:creationId xmlns:a16="http://schemas.microsoft.com/office/drawing/2014/main" id="{6CA6248F-3BE7-FD51-BB22-40E172E01692}"/>
              </a:ext>
            </a:extLst>
          </p:cNvPr>
          <p:cNvSpPr txBox="1"/>
          <p:nvPr/>
        </p:nvSpPr>
        <p:spPr>
          <a:xfrm>
            <a:off x="365834" y="3466006"/>
            <a:ext cx="323962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i="1">
                <a:ea typeface="+mn-lt"/>
                <a:cs typeface="+mn-lt"/>
              </a:rPr>
              <a:t>Maps courtesy of Ta’n </a:t>
            </a:r>
            <a:r>
              <a:rPr lang="en-US" sz="1200" b="1" i="1" err="1">
                <a:ea typeface="+mn-lt"/>
                <a:cs typeface="+mn-lt"/>
              </a:rPr>
              <a:t>Weji-squlia’tiek</a:t>
            </a:r>
            <a:r>
              <a:rPr lang="en-US" sz="1200" b="1" i="1">
                <a:ea typeface="+mn-lt"/>
                <a:cs typeface="+mn-lt"/>
              </a:rPr>
              <a:t> (Mi’kmaw Place Names and Digital Atlas) </a:t>
            </a:r>
            <a:r>
              <a:rPr lang="en-CA" sz="1200" b="1" i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https://www.mapdev.ca/placenames/</a:t>
            </a:r>
            <a:endParaRPr lang="en-US" sz="1200" b="1" i="1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43470182-1D62-9EB3-6928-3B33CAFE9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658" y="3253471"/>
            <a:ext cx="2873645" cy="2034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Acadia announces plans for full return to campus for Fall 2021 - Acadia  University">
            <a:extLst>
              <a:ext uri="{FF2B5EF4-FFF2-40B4-BE49-F238E27FC236}">
                <a16:creationId xmlns:a16="http://schemas.microsoft.com/office/drawing/2014/main" id="{A7C1E964-4805-336D-8DDB-8CA33F6E3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490" y="2121850"/>
            <a:ext cx="2653656" cy="1990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9C0E87-333C-9AEA-D217-44FD497A2AF8}"/>
              </a:ext>
            </a:extLst>
          </p:cNvPr>
          <p:cNvSpPr txBox="1"/>
          <p:nvPr/>
        </p:nvSpPr>
        <p:spPr>
          <a:xfrm>
            <a:off x="4025463" y="249329"/>
            <a:ext cx="4981904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200"/>
              </a:spcBef>
            </a:pPr>
            <a:r>
              <a:rPr lang="en-US" sz="1500" dirty="0">
                <a:ea typeface="+mn-lt"/>
                <a:cs typeface="+mn-lt"/>
              </a:rPr>
              <a:t>Acadia University is located in </a:t>
            </a:r>
            <a:r>
              <a:rPr lang="en-US" sz="1500" dirty="0" err="1">
                <a:ea typeface="+mn-lt"/>
                <a:cs typeface="+mn-lt"/>
              </a:rPr>
              <a:t>Mtaban</a:t>
            </a:r>
            <a:r>
              <a:rPr lang="en-US" sz="1500" dirty="0">
                <a:ea typeface="+mn-lt"/>
                <a:cs typeface="+mn-lt"/>
              </a:rPr>
              <a:t> (Wolfville), </a:t>
            </a:r>
            <a:r>
              <a:rPr lang="en-US" sz="1500" b="1" dirty="0" err="1">
                <a:ea typeface="+mn-lt"/>
                <a:cs typeface="+mn-lt"/>
              </a:rPr>
              <a:t>Mi'kma'ki</a:t>
            </a:r>
            <a:r>
              <a:rPr lang="en-US" sz="1500" b="1" dirty="0">
                <a:ea typeface="+mn-lt"/>
                <a:cs typeface="+mn-lt"/>
              </a:rPr>
              <a:t> </a:t>
            </a:r>
            <a:r>
              <a:rPr lang="en-US" sz="1500" dirty="0">
                <a:ea typeface="+mn-lt"/>
                <a:cs typeface="+mn-lt"/>
              </a:rPr>
              <a:t>(Nova Scotia), the ancestral and unceded territory of the </a:t>
            </a:r>
            <a:r>
              <a:rPr lang="en-US" sz="1500" b="1" dirty="0">
                <a:ea typeface="+mn-lt"/>
                <a:cs typeface="+mn-lt"/>
              </a:rPr>
              <a:t>Mi'kmaq</a:t>
            </a:r>
            <a:r>
              <a:rPr lang="en-US" sz="1500" dirty="0">
                <a:ea typeface="+mn-lt"/>
                <a:cs typeface="+mn-lt"/>
              </a:rPr>
              <a:t>, </a:t>
            </a:r>
            <a:r>
              <a:rPr lang="en-CA" sz="1500" b="1" dirty="0" err="1">
                <a:ea typeface="+mn-lt"/>
                <a:cs typeface="+mn-lt"/>
              </a:rPr>
              <a:t>Peskotomuhkati</a:t>
            </a:r>
            <a:r>
              <a:rPr lang="en-CA" sz="1500" b="1" dirty="0">
                <a:ea typeface="+mn-lt"/>
                <a:cs typeface="+mn-lt"/>
              </a:rPr>
              <a:t> </a:t>
            </a:r>
            <a:r>
              <a:rPr lang="en-CA" sz="1500" dirty="0">
                <a:ea typeface="+mn-lt"/>
                <a:cs typeface="+mn-lt"/>
              </a:rPr>
              <a:t>(Passamaquoddy),</a:t>
            </a:r>
            <a:r>
              <a:rPr lang="en-US" sz="1500" dirty="0">
                <a:ea typeface="+mn-lt"/>
                <a:cs typeface="+mn-lt"/>
              </a:rPr>
              <a:t> and </a:t>
            </a:r>
            <a:r>
              <a:rPr lang="en-US" sz="1500" b="1" dirty="0" err="1">
                <a:ea typeface="+mn-lt"/>
                <a:cs typeface="+mn-lt"/>
              </a:rPr>
              <a:t>Wolastoqiyik</a:t>
            </a:r>
            <a:r>
              <a:rPr lang="en-US" sz="1500" dirty="0">
                <a:ea typeface="+mn-lt"/>
                <a:cs typeface="+mn-lt"/>
              </a:rPr>
              <a:t> (Maliseet) people, on the east coast of Turtle Island (Canada). The land, relationships, and our roles and responsibilities as treaty people are governed by the </a:t>
            </a:r>
            <a:r>
              <a:rPr lang="en-US" sz="1500" b="1" dirty="0">
                <a:ea typeface="+mn-lt"/>
                <a:cs typeface="+mn-lt"/>
                <a:hlinkClick r:id="rId6"/>
              </a:rPr>
              <a:t>Treaties of Peace and Friendship</a:t>
            </a:r>
            <a:r>
              <a:rPr lang="en-US" sz="1500" dirty="0">
                <a:ea typeface="+mn-lt"/>
                <a:cs typeface="+mn-lt"/>
              </a:rPr>
              <a:t>, 1725-1779. </a:t>
            </a:r>
            <a:endParaRPr lang="en-US" sz="1500" dirty="0">
              <a:ea typeface="Calibri"/>
              <a:cs typeface="Calibri"/>
            </a:endParaRPr>
          </a:p>
        </p:txBody>
      </p:sp>
      <p:pic>
        <p:nvPicPr>
          <p:cNvPr id="8" name="Picture 4" descr="Map&#10;&#10;Description automatically generated">
            <a:extLst>
              <a:ext uri="{FF2B5EF4-FFF2-40B4-BE49-F238E27FC236}">
                <a16:creationId xmlns:a16="http://schemas.microsoft.com/office/drawing/2014/main" id="{D194176A-3772-1050-26D7-9ADBBA83E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144" y="249329"/>
            <a:ext cx="3548091" cy="3116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32C7E2-D523-460C-7129-90896BA3A5BA}"/>
              </a:ext>
            </a:extLst>
          </p:cNvPr>
          <p:cNvSpPr txBox="1"/>
          <p:nvPr/>
        </p:nvSpPr>
        <p:spPr>
          <a:xfrm>
            <a:off x="365834" y="4647717"/>
            <a:ext cx="28272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ea typeface="+mn-lt"/>
                <a:cs typeface="+mn-lt"/>
              </a:rPr>
              <a:t>Find out more about where you are from, where you live, work, and play at </a:t>
            </a:r>
            <a:r>
              <a:rPr lang="en-US" sz="1500">
                <a:hlinkClick r:id="rId8"/>
              </a:rPr>
              <a:t>Whose Land?</a:t>
            </a: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90616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B432D-90A2-0344-9B70-7A1FF6BC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4544570"/>
            <a:ext cx="2508396" cy="1703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Instagram:</a:t>
            </a:r>
            <a:r>
              <a:rPr lang="en-US" sz="29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@afns.acadiau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EE33E97-801A-7877-2E9C-777195BF2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23" r="25251" b="-2"/>
          <a:stretch/>
        </p:blipFill>
        <p:spPr>
          <a:xfrm>
            <a:off x="20" y="-1"/>
            <a:ext cx="2981578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6" name="Picture 5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97955C4F-7CA7-9E2B-1636-18B48ED764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39" r="12088" b="-5"/>
          <a:stretch/>
        </p:blipFill>
        <p:spPr>
          <a:xfrm>
            <a:off x="6238279" y="-1"/>
            <a:ext cx="2904492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7" name="Picture 6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3E8B0C37-D038-A9DE-4570-D3ECA91684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41" r="20172" b="1"/>
          <a:stretch/>
        </p:blipFill>
        <p:spPr>
          <a:xfrm>
            <a:off x="3074024" y="-1"/>
            <a:ext cx="2997786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23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72868" y="5416053"/>
            <a:ext cx="1554480" cy="13716"/>
          </a:xfrm>
          <a:custGeom>
            <a:avLst/>
            <a:gdLst>
              <a:gd name="connsiteX0" fmla="*/ 0 w 1554480"/>
              <a:gd name="connsiteY0" fmla="*/ 0 h 13716"/>
              <a:gd name="connsiteX1" fmla="*/ 549250 w 1554480"/>
              <a:gd name="connsiteY1" fmla="*/ 0 h 13716"/>
              <a:gd name="connsiteX2" fmla="*/ 1082954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4925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  <a:gd name="connsiteX0" fmla="*/ 0 w 1554480"/>
              <a:gd name="connsiteY0" fmla="*/ 0 h 13716"/>
              <a:gd name="connsiteX1" fmla="*/ 502615 w 1554480"/>
              <a:gd name="connsiteY1" fmla="*/ 0 h 13716"/>
              <a:gd name="connsiteX2" fmla="*/ 974141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1816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3716" fill="none" extrusionOk="0">
                <a:moveTo>
                  <a:pt x="0" y="0"/>
                </a:moveTo>
                <a:cubicBezTo>
                  <a:pt x="69558" y="-27075"/>
                  <a:pt x="365297" y="14897"/>
                  <a:pt x="549250" y="0"/>
                </a:cubicBezTo>
                <a:cubicBezTo>
                  <a:pt x="762323" y="14872"/>
                  <a:pt x="864871" y="21041"/>
                  <a:pt x="1082954" y="0"/>
                </a:cubicBezTo>
                <a:cubicBezTo>
                  <a:pt x="1306037" y="9403"/>
                  <a:pt x="1371926" y="14821"/>
                  <a:pt x="1554480" y="0"/>
                </a:cubicBezTo>
                <a:cubicBezTo>
                  <a:pt x="1554010" y="4793"/>
                  <a:pt x="1554680" y="10394"/>
                  <a:pt x="1554480" y="13716"/>
                </a:cubicBezTo>
                <a:cubicBezTo>
                  <a:pt x="1328957" y="3179"/>
                  <a:pt x="1207025" y="27731"/>
                  <a:pt x="1067410" y="13716"/>
                </a:cubicBezTo>
                <a:cubicBezTo>
                  <a:pt x="897316" y="-7440"/>
                  <a:pt x="788951" y="-24962"/>
                  <a:pt x="549250" y="13716"/>
                </a:cubicBezTo>
                <a:cubicBezTo>
                  <a:pt x="300394" y="-2982"/>
                  <a:pt x="129576" y="35301"/>
                  <a:pt x="0" y="13716"/>
                </a:cubicBezTo>
                <a:cubicBezTo>
                  <a:pt x="354" y="8869"/>
                  <a:pt x="649" y="6738"/>
                  <a:pt x="0" y="0"/>
                </a:cubicBezTo>
                <a:close/>
              </a:path>
              <a:path w="1554480" h="13716" stroke="0" extrusionOk="0">
                <a:moveTo>
                  <a:pt x="0" y="0"/>
                </a:moveTo>
                <a:cubicBezTo>
                  <a:pt x="249513" y="10124"/>
                  <a:pt x="389298" y="10419"/>
                  <a:pt x="502615" y="0"/>
                </a:cubicBezTo>
                <a:cubicBezTo>
                  <a:pt x="616735" y="10147"/>
                  <a:pt x="791037" y="-19212"/>
                  <a:pt x="974141" y="0"/>
                </a:cubicBezTo>
                <a:cubicBezTo>
                  <a:pt x="1141919" y="34853"/>
                  <a:pt x="1248514" y="16971"/>
                  <a:pt x="1554480" y="0"/>
                </a:cubicBezTo>
                <a:cubicBezTo>
                  <a:pt x="1554288" y="3835"/>
                  <a:pt x="1554171" y="7531"/>
                  <a:pt x="1554480" y="13716"/>
                </a:cubicBezTo>
                <a:cubicBezTo>
                  <a:pt x="1337806" y="9080"/>
                  <a:pt x="1308467" y="19887"/>
                  <a:pt x="1067410" y="13716"/>
                </a:cubicBezTo>
                <a:cubicBezTo>
                  <a:pt x="824349" y="13143"/>
                  <a:pt x="783437" y="24151"/>
                  <a:pt x="518160" y="13716"/>
                </a:cubicBezTo>
                <a:cubicBezTo>
                  <a:pt x="271530" y="4598"/>
                  <a:pt x="132568" y="-7659"/>
                  <a:pt x="0" y="13716"/>
                </a:cubicBezTo>
                <a:cubicBezTo>
                  <a:pt x="768" y="9617"/>
                  <a:pt x="-274" y="4847"/>
                  <a:pt x="0" y="0"/>
                </a:cubicBezTo>
                <a:close/>
              </a:path>
              <a:path w="1554480" h="13716" fill="none" stroke="0" extrusionOk="0">
                <a:moveTo>
                  <a:pt x="0" y="0"/>
                </a:moveTo>
                <a:cubicBezTo>
                  <a:pt x="95687" y="-31247"/>
                  <a:pt x="331569" y="3404"/>
                  <a:pt x="549250" y="0"/>
                </a:cubicBezTo>
                <a:cubicBezTo>
                  <a:pt x="776590" y="6530"/>
                  <a:pt x="844530" y="-5109"/>
                  <a:pt x="1082954" y="0"/>
                </a:cubicBezTo>
                <a:cubicBezTo>
                  <a:pt x="1293569" y="15486"/>
                  <a:pt x="1361850" y="13824"/>
                  <a:pt x="1554480" y="0"/>
                </a:cubicBezTo>
                <a:cubicBezTo>
                  <a:pt x="1553504" y="4786"/>
                  <a:pt x="1554832" y="10912"/>
                  <a:pt x="1554480" y="13716"/>
                </a:cubicBezTo>
                <a:cubicBezTo>
                  <a:pt x="1366718" y="4861"/>
                  <a:pt x="1218290" y="26644"/>
                  <a:pt x="1067410" y="13716"/>
                </a:cubicBezTo>
                <a:cubicBezTo>
                  <a:pt x="900327" y="-8822"/>
                  <a:pt x="792178" y="6310"/>
                  <a:pt x="549250" y="13716"/>
                </a:cubicBezTo>
                <a:cubicBezTo>
                  <a:pt x="295300" y="2843"/>
                  <a:pt x="142619" y="40779"/>
                  <a:pt x="0" y="13716"/>
                </a:cubicBezTo>
                <a:cubicBezTo>
                  <a:pt x="813" y="8812"/>
                  <a:pt x="948" y="672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54480"/>
                      <a:gd name="connsiteY0" fmla="*/ 0 h 13716"/>
                      <a:gd name="connsiteX1" fmla="*/ 549250 w 1554480"/>
                      <a:gd name="connsiteY1" fmla="*/ 0 h 13716"/>
                      <a:gd name="connsiteX2" fmla="*/ 1082954 w 1554480"/>
                      <a:gd name="connsiteY2" fmla="*/ 0 h 13716"/>
                      <a:gd name="connsiteX3" fmla="*/ 1554480 w 1554480"/>
                      <a:gd name="connsiteY3" fmla="*/ 0 h 13716"/>
                      <a:gd name="connsiteX4" fmla="*/ 1554480 w 1554480"/>
                      <a:gd name="connsiteY4" fmla="*/ 13716 h 13716"/>
                      <a:gd name="connsiteX5" fmla="*/ 1067410 w 1554480"/>
                      <a:gd name="connsiteY5" fmla="*/ 13716 h 13716"/>
                      <a:gd name="connsiteX6" fmla="*/ 549250 w 1554480"/>
                      <a:gd name="connsiteY6" fmla="*/ 13716 h 13716"/>
                      <a:gd name="connsiteX7" fmla="*/ 0 w 1554480"/>
                      <a:gd name="connsiteY7" fmla="*/ 13716 h 13716"/>
                      <a:gd name="connsiteX8" fmla="*/ 0 w 1554480"/>
                      <a:gd name="connsiteY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13716" fill="none" extrusionOk="0">
                        <a:moveTo>
                          <a:pt x="0" y="0"/>
                        </a:moveTo>
                        <a:cubicBezTo>
                          <a:pt x="114141" y="-19864"/>
                          <a:pt x="345055" y="-1657"/>
                          <a:pt x="549250" y="0"/>
                        </a:cubicBezTo>
                        <a:cubicBezTo>
                          <a:pt x="753445" y="1657"/>
                          <a:pt x="862292" y="-5674"/>
                          <a:pt x="1082954" y="0"/>
                        </a:cubicBezTo>
                        <a:cubicBezTo>
                          <a:pt x="1303616" y="5674"/>
                          <a:pt x="1363530" y="4537"/>
                          <a:pt x="1554480" y="0"/>
                        </a:cubicBezTo>
                        <a:cubicBezTo>
                          <a:pt x="1553820" y="4959"/>
                          <a:pt x="1554594" y="10798"/>
                          <a:pt x="1554480" y="13716"/>
                        </a:cubicBezTo>
                        <a:cubicBezTo>
                          <a:pt x="1338847" y="1555"/>
                          <a:pt x="1215066" y="33279"/>
                          <a:pt x="1067410" y="13716"/>
                        </a:cubicBezTo>
                        <a:cubicBezTo>
                          <a:pt x="919754" y="-5847"/>
                          <a:pt x="800465" y="-1492"/>
                          <a:pt x="549250" y="13716"/>
                        </a:cubicBezTo>
                        <a:cubicBezTo>
                          <a:pt x="298035" y="28924"/>
                          <a:pt x="158868" y="18197"/>
                          <a:pt x="0" y="13716"/>
                        </a:cubicBezTo>
                        <a:cubicBezTo>
                          <a:pt x="488" y="8630"/>
                          <a:pt x="480" y="6612"/>
                          <a:pt x="0" y="0"/>
                        </a:cubicBezTo>
                        <a:close/>
                      </a:path>
                      <a:path w="1554480" h="13716" stroke="0" extrusionOk="0">
                        <a:moveTo>
                          <a:pt x="0" y="0"/>
                        </a:moveTo>
                        <a:cubicBezTo>
                          <a:pt x="249941" y="-58"/>
                          <a:pt x="367334" y="23448"/>
                          <a:pt x="502615" y="0"/>
                        </a:cubicBezTo>
                        <a:cubicBezTo>
                          <a:pt x="637897" y="-23448"/>
                          <a:pt x="813653" y="-20418"/>
                          <a:pt x="974141" y="0"/>
                        </a:cubicBezTo>
                        <a:cubicBezTo>
                          <a:pt x="1134629" y="20418"/>
                          <a:pt x="1268772" y="6288"/>
                          <a:pt x="1554480" y="0"/>
                        </a:cubicBezTo>
                        <a:cubicBezTo>
                          <a:pt x="1554232" y="4157"/>
                          <a:pt x="1554673" y="7559"/>
                          <a:pt x="1554480" y="13716"/>
                        </a:cubicBezTo>
                        <a:cubicBezTo>
                          <a:pt x="1336087" y="7600"/>
                          <a:pt x="1310024" y="15187"/>
                          <a:pt x="1067410" y="13716"/>
                        </a:cubicBezTo>
                        <a:cubicBezTo>
                          <a:pt x="824796" y="12246"/>
                          <a:pt x="787902" y="30075"/>
                          <a:pt x="518160" y="13716"/>
                        </a:cubicBezTo>
                        <a:cubicBezTo>
                          <a:pt x="248418" y="-2643"/>
                          <a:pt x="133160" y="4633"/>
                          <a:pt x="0" y="13716"/>
                        </a:cubicBezTo>
                        <a:cubicBezTo>
                          <a:pt x="43" y="9160"/>
                          <a:pt x="-111" y="48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784CF-31D2-8148-91B8-9B325105CF08}"/>
              </a:ext>
            </a:extLst>
          </p:cNvPr>
          <p:cNvSpPr txBox="1"/>
          <p:nvPr/>
        </p:nvSpPr>
        <p:spPr>
          <a:xfrm>
            <a:off x="3328329" y="4683665"/>
            <a:ext cx="5360611" cy="1703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14300" indent="-228600" fontAlgn="base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1400" dirty="0">
              <a:cs typeface="Calibri"/>
            </a:endParaRPr>
          </a:p>
          <a:p>
            <a:pPr marL="342900" indent="-228600" fontAlgn="base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Executive Team: Co-Presidents, Co-vice Presidents, Social, Education, Fundraising, Educational, Treasurer, Communications, 2nd year Rep</a:t>
            </a:r>
            <a:endParaRPr lang="en-US" sz="1200" dirty="0"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cs typeface="Calibri"/>
              </a:rPr>
              <a:t>Seeking for 1st year rep right now, if interested please contact Kiana or Maria</a:t>
            </a:r>
          </a:p>
          <a:p>
            <a:pPr marL="342900" indent="-228600" fontAlgn="base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$2 Membership Fee</a:t>
            </a:r>
            <a:endParaRPr lang="en-US" sz="1200" dirty="0"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Calendar in Student Lounge (4th floor Huggins)</a:t>
            </a:r>
            <a:endParaRPr lang="en-US" sz="1200" dirty="0">
              <a:cs typeface="Calibri"/>
            </a:endParaRPr>
          </a:p>
          <a:p>
            <a:pPr marL="342900" indent="-228600" fontAlgn="base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Please check email regularly for most up to date information on events, and Instagram for reminders </a:t>
            </a:r>
            <a:endParaRPr lang="en-US" sz="1200" dirty="0"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100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132476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2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85DB3-B218-49EE-BC62-5FF898DA2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770" y="496939"/>
            <a:ext cx="5284469" cy="16756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Children's Health </a:t>
            </a:r>
            <a:r>
              <a:rPr lang="en-US" sz="3500" dirty="0">
                <a:solidFill>
                  <a:schemeClr val="tx1"/>
                </a:solidFill>
                <a:latin typeface="+mj-lt"/>
                <a:cs typeface="+mj-cs"/>
              </a:rPr>
              <a:t>&amp; </a:t>
            </a:r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Nutritional Growth Experience (CHANGE)</a:t>
            </a:r>
            <a:br>
              <a:rPr lang="en-US" sz="3500" b="0" dirty="0">
                <a:latin typeface="+mj-lt"/>
                <a:cs typeface="Calibri Light"/>
              </a:rPr>
            </a:br>
            <a:r>
              <a:rPr lang="en-US" sz="1500" b="0" dirty="0">
                <a:solidFill>
                  <a:srgbClr val="004077"/>
                </a:solidFill>
                <a:latin typeface="Arial"/>
                <a:cs typeface="Arial"/>
              </a:rPr>
              <a:t>IG &amp; FB: </a:t>
            </a:r>
            <a:r>
              <a:rPr lang="en-US" sz="1500" b="0" dirty="0">
                <a:solidFill>
                  <a:schemeClr val="tx1"/>
                </a:solidFill>
                <a:latin typeface="Arial"/>
                <a:cs typeface="Arial"/>
              </a:rPr>
              <a:t>@changeacadia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b="0">
                <a:solidFill>
                  <a:srgbClr val="004077"/>
                </a:solidFill>
                <a:latin typeface="Arial"/>
                <a:cs typeface="Arial"/>
              </a:rPr>
              <a:t>Coordinator, Elizabeth Cox:</a:t>
            </a:r>
            <a:r>
              <a:rPr lang="en-US" sz="1500" b="0">
                <a:latin typeface="Arial"/>
                <a:cs typeface="Arial"/>
              </a:rPr>
              <a:t> </a:t>
            </a:r>
            <a:r>
              <a:rPr lang="en-US" sz="1500" b="0">
                <a:latin typeface="Arial"/>
                <a:cs typeface="Arial"/>
                <a:hlinkClick r:id="rId3"/>
              </a:rPr>
              <a:t>160639c@acadiau.ca</a:t>
            </a:r>
            <a:br>
              <a:rPr lang="en-US" sz="1500" b="0" dirty="0">
                <a:latin typeface="Arial"/>
                <a:cs typeface="Arial"/>
              </a:rPr>
            </a:br>
            <a:r>
              <a:rPr lang="en-US" sz="1500" b="0">
                <a:solidFill>
                  <a:srgbClr val="004077"/>
                </a:solidFill>
                <a:latin typeface="Arial"/>
                <a:cs typeface="Arial"/>
              </a:rPr>
              <a:t>Assistant Coordinator, Maggie Furlong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b="0" dirty="0">
                <a:solidFill>
                  <a:srgbClr val="004077"/>
                </a:solidFill>
                <a:latin typeface="Arial"/>
                <a:cs typeface="Arial"/>
              </a:rPr>
              <a:t>Faculty supervisor: Acacia </a:t>
            </a:r>
            <a:r>
              <a:rPr lang="en-US" sz="1500" b="0" err="1">
                <a:solidFill>
                  <a:srgbClr val="004077"/>
                </a:solidFill>
                <a:latin typeface="Arial"/>
                <a:cs typeface="Arial"/>
              </a:rPr>
              <a:t>Puddester</a:t>
            </a:r>
            <a:endParaRPr lang="en-US" sz="1500" b="0">
              <a:solidFill>
                <a:srgbClr val="004077"/>
              </a:solidFill>
              <a:latin typeface="Arial"/>
              <a:cs typeface="Arial"/>
            </a:endParaRPr>
          </a:p>
          <a:p>
            <a:endParaRPr lang="en-US" sz="3500" b="0">
              <a:solidFill>
                <a:srgbClr val="000000"/>
              </a:solidFill>
              <a:latin typeface="Calibri Light"/>
              <a:cs typeface="Calibri Light"/>
            </a:endParaRPr>
          </a:p>
          <a:p>
            <a:endParaRPr lang="en-US" sz="3500" b="0" kern="1200">
              <a:solidFill>
                <a:schemeClr val="tx1"/>
              </a:solidFill>
              <a:latin typeface="+mj-lt"/>
              <a:cs typeface="Calibri Light"/>
            </a:endParaRPr>
          </a:p>
        </p:txBody>
      </p:sp>
      <p:pic>
        <p:nvPicPr>
          <p:cNvPr id="8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367B68B-8426-8C0B-FB70-8D13FFDC65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53" b="4053"/>
          <a:stretch/>
        </p:blipFill>
        <p:spPr>
          <a:xfrm>
            <a:off x="20" y="1"/>
            <a:ext cx="3140313" cy="2164321"/>
          </a:xfrm>
          <a:prstGeom prst="rect">
            <a:avLst/>
          </a:prstGeom>
        </p:spPr>
      </p:pic>
      <p:pic>
        <p:nvPicPr>
          <p:cNvPr id="4" name="Picture 5" descr="A group of people in a kitchen&#10;&#10;Description automatically generated">
            <a:extLst>
              <a:ext uri="{FF2B5EF4-FFF2-40B4-BE49-F238E27FC236}">
                <a16:creationId xmlns:a16="http://schemas.microsoft.com/office/drawing/2014/main" id="{187F450F-216E-DD39-2196-4E0C55C280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53" b="4053"/>
          <a:stretch/>
        </p:blipFill>
        <p:spPr>
          <a:xfrm>
            <a:off x="20" y="2342320"/>
            <a:ext cx="3140313" cy="2164321"/>
          </a:xfrm>
          <a:prstGeom prst="rect">
            <a:avLst/>
          </a:prstGeom>
        </p:spPr>
      </p:pic>
      <p:pic>
        <p:nvPicPr>
          <p:cNvPr id="6" name="Picture 7" descr="A picture containing person, person, female, posing&#10;&#10;Description automatically generated">
            <a:extLst>
              <a:ext uri="{FF2B5EF4-FFF2-40B4-BE49-F238E27FC236}">
                <a16:creationId xmlns:a16="http://schemas.microsoft.com/office/drawing/2014/main" id="{397150AA-F106-38C0-529B-6BD41858F3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03" r="3" b="29479"/>
          <a:stretch/>
        </p:blipFill>
        <p:spPr>
          <a:xfrm>
            <a:off x="20" y="4693680"/>
            <a:ext cx="3140313" cy="21643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20416-685E-4E9C-BE23-E35EF882A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648" y="1864932"/>
            <a:ext cx="5218842" cy="391151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400" dirty="0">
                <a:latin typeface="+mn-lt"/>
                <a:cs typeface="+mn-cs"/>
              </a:rPr>
              <a:t>A partnership program between Acadia and the Wolfville School</a:t>
            </a:r>
            <a:endParaRPr lang="en-US" sz="1400" dirty="0">
              <a:latin typeface="+mn-lt"/>
              <a:cs typeface="Calibri"/>
            </a:endParaRPr>
          </a:p>
          <a:p>
            <a:r>
              <a:rPr lang="en-US" sz="1400" dirty="0">
                <a:latin typeface="+mn-lt"/>
                <a:cs typeface="+mn-cs"/>
              </a:rPr>
              <a:t>Our goals:</a:t>
            </a:r>
            <a:endParaRPr lang="en-US" sz="1400" dirty="0">
              <a:latin typeface="+mn-lt"/>
              <a:cs typeface="Calibri"/>
            </a:endParaRPr>
          </a:p>
          <a:p>
            <a:pPr lvl="1"/>
            <a:r>
              <a:rPr lang="en-US" sz="1400" dirty="0">
                <a:latin typeface="+mn-lt"/>
                <a:cs typeface="+mn-cs"/>
              </a:rPr>
              <a:t>Increase nutrition literacy and food skills in school children</a:t>
            </a:r>
            <a:endParaRPr lang="en-US" sz="1400" dirty="0">
              <a:latin typeface="+mn-lt"/>
              <a:cs typeface="Calibri"/>
            </a:endParaRPr>
          </a:p>
          <a:p>
            <a:pPr lvl="1"/>
            <a:r>
              <a:rPr lang="en-US" sz="1400" dirty="0">
                <a:latin typeface="+mn-lt"/>
                <a:cs typeface="+mn-cs"/>
              </a:rPr>
              <a:t>Allow volunteers to gain valuable leadership skills</a:t>
            </a:r>
            <a:endParaRPr lang="en-US" sz="1400" dirty="0">
              <a:latin typeface="+mn-lt"/>
              <a:cs typeface="Calibri"/>
            </a:endParaRPr>
          </a:p>
          <a:p>
            <a:pPr lvl="1"/>
            <a:r>
              <a:rPr lang="en-US" sz="1400" dirty="0">
                <a:latin typeface="+mn-lt"/>
                <a:cs typeface="+mn-cs"/>
              </a:rPr>
              <a:t>Strengthen the relationship between children, volunteers, and the Wolfville community</a:t>
            </a:r>
            <a:endParaRPr lang="en-US" sz="1400" dirty="0">
              <a:latin typeface="+mn-lt"/>
              <a:cs typeface="Calibri"/>
            </a:endParaRPr>
          </a:p>
          <a:p>
            <a:r>
              <a:rPr lang="en-US" sz="1400" dirty="0">
                <a:latin typeface="+mn-lt"/>
                <a:cs typeface="+mn-cs"/>
              </a:rPr>
              <a:t>We meet on selected Wednesday/Friday afternoons for 3 hours – starting at the beginning of second semester</a:t>
            </a:r>
            <a:endParaRPr lang="en-US" sz="1400" dirty="0">
              <a:latin typeface="+mn-lt"/>
              <a:cs typeface="Calibri"/>
            </a:endParaRPr>
          </a:p>
          <a:p>
            <a:r>
              <a:rPr lang="en-US" sz="1400" dirty="0">
                <a:latin typeface="+mn-lt"/>
                <a:cs typeface="Calibri"/>
              </a:rPr>
              <a:t>Volunteers may:</a:t>
            </a:r>
          </a:p>
          <a:p>
            <a:pPr lvl="1"/>
            <a:r>
              <a:rPr lang="en-US" sz="1400" dirty="0">
                <a:latin typeface="+mn-lt"/>
                <a:cs typeface="Calibri"/>
              </a:rPr>
              <a:t>Assist with planning in one of the program coordinator roles</a:t>
            </a:r>
          </a:p>
          <a:p>
            <a:pPr lvl="1"/>
            <a:r>
              <a:rPr lang="en-US" sz="1400" dirty="0">
                <a:latin typeface="+mn-lt"/>
                <a:cs typeface="Calibri"/>
              </a:rPr>
              <a:t>Work directly with kids during the program as a general volunteer</a:t>
            </a:r>
          </a:p>
          <a:p>
            <a:pPr marL="285750"/>
            <a:r>
              <a:rPr lang="en-US" sz="1400" dirty="0">
                <a:latin typeface="+mn-lt"/>
                <a:cs typeface="+mn-cs"/>
              </a:rPr>
              <a:t>Program activities include:</a:t>
            </a:r>
            <a:endParaRPr lang="en-US" sz="1400" dirty="0">
              <a:latin typeface="+mn-lt"/>
              <a:cs typeface="Calibri"/>
            </a:endParaRPr>
          </a:p>
          <a:p>
            <a:pPr marL="742950" lvl="1"/>
            <a:r>
              <a:rPr lang="en-US" sz="1400" dirty="0">
                <a:latin typeface="+mn-lt"/>
                <a:cs typeface="+mn-cs"/>
              </a:rPr>
              <a:t>Cooking &amp; food skills</a:t>
            </a:r>
            <a:endParaRPr lang="en-US" sz="1400" dirty="0">
              <a:latin typeface="+mn-lt"/>
              <a:cs typeface="Calibri"/>
            </a:endParaRPr>
          </a:p>
          <a:p>
            <a:pPr marL="742950" lvl="1"/>
            <a:r>
              <a:rPr lang="en-US" sz="1400" dirty="0">
                <a:latin typeface="+mn-lt"/>
                <a:cs typeface="Calibri"/>
              </a:rPr>
              <a:t>Active games</a:t>
            </a:r>
          </a:p>
          <a:p>
            <a:pPr marL="742950" lvl="1"/>
            <a:r>
              <a:rPr lang="en-US" sz="1400" dirty="0">
                <a:latin typeface="+mn-lt"/>
                <a:cs typeface="Calibri"/>
              </a:rPr>
              <a:t>Nutrition education</a:t>
            </a:r>
          </a:p>
          <a:p>
            <a:pPr marL="742950" lvl="1"/>
            <a:endParaRPr lang="en-US" sz="1400" dirty="0">
              <a:latin typeface="+mn-lt"/>
              <a:cs typeface="Calibri"/>
            </a:endParaRPr>
          </a:p>
          <a:p>
            <a:pPr marL="514350" lvl="1" indent="0">
              <a:buNone/>
            </a:pPr>
            <a:r>
              <a:rPr lang="en-US" sz="1400" dirty="0">
                <a:latin typeface="+mn-lt"/>
                <a:cs typeface="Calibri"/>
              </a:rPr>
              <a:t>Contact Elizabeth with any questions and watch for an email from Lynn with our volunteer application</a:t>
            </a:r>
          </a:p>
          <a:p>
            <a:endParaRPr lang="en-US" sz="1600">
              <a:latin typeface="+mn-lt"/>
              <a:cs typeface="Calibri"/>
            </a:endParaRPr>
          </a:p>
          <a:p>
            <a:pPr lvl="1"/>
            <a:endParaRPr lang="en-US" sz="1400">
              <a:latin typeface="+mn-lt"/>
              <a:cs typeface="Calibri"/>
            </a:endParaRPr>
          </a:p>
          <a:p>
            <a:endParaRPr lang="en-US" sz="140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582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DBAB3E-2548-4064-9C43-E8643B98C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474146"/>
            <a:ext cx="7886695" cy="1197864"/>
          </a:xfrm>
        </p:spPr>
        <p:txBody>
          <a:bodyPr>
            <a:normAutofit/>
          </a:bodyPr>
          <a:lstStyle/>
          <a:p>
            <a:r>
              <a:rPr lang="en-CA" sz="3700" b="1">
                <a:latin typeface="Arial"/>
                <a:cs typeface="Arial"/>
              </a:rPr>
              <a:t>Nutrition Peer Mentor Program</a:t>
            </a:r>
            <a:br>
              <a:rPr lang="en-CA" sz="3700" b="1">
                <a:latin typeface="Arial"/>
                <a:cs typeface="Arial"/>
              </a:rPr>
            </a:br>
            <a:r>
              <a:rPr lang="en-CA" sz="1800">
                <a:ea typeface="+mj-lt"/>
                <a:cs typeface="+mj-lt"/>
              </a:rPr>
              <a:t>Coordinator, Melanie Walsh: </a:t>
            </a:r>
            <a:r>
              <a:rPr lang="en-CA" sz="1800">
                <a:ea typeface="+mj-lt"/>
                <a:cs typeface="+mj-lt"/>
                <a:hlinkClick r:id="rId3"/>
              </a:rPr>
              <a:t>0210955w@acadiau.ca</a:t>
            </a:r>
            <a:endParaRPr lang="en-CA" sz="1800">
              <a:ea typeface="+mj-lt"/>
              <a:cs typeface="+mj-lt"/>
            </a:endParaRPr>
          </a:p>
          <a:p>
            <a:endParaRPr lang="en-CA" sz="3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!!Line">
            <a:extLst>
              <a:ext uri="{FF2B5EF4-FFF2-40B4-BE49-F238E27FC236}">
                <a16:creationId xmlns:a16="http://schemas.microsoft.com/office/drawing/2014/main" id="{B0161EF8-C8C6-4F2A-9D5C-49BD28A2B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585216"/>
            <a:ext cx="6858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A picture containing text, ground, outdoor, furniture&#10;&#10;Description automatically generated">
            <a:extLst>
              <a:ext uri="{FF2B5EF4-FFF2-40B4-BE49-F238E27FC236}">
                <a16:creationId xmlns:a16="http://schemas.microsoft.com/office/drawing/2014/main" id="{6B7DECE5-34E6-7A7B-A0B0-5650CE2D9A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62" r="9470" b="-2"/>
          <a:stretch/>
        </p:blipFill>
        <p:spPr>
          <a:xfrm>
            <a:off x="626364" y="2201864"/>
            <a:ext cx="4395516" cy="39385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FF155-2391-4244-AF81-7B3F0FEF6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7199" y="2088355"/>
            <a:ext cx="3410126" cy="417156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600"/>
              <a:t>Learn to navigate university life (e.g. res life, places on campus to study, places to hang out in Wolfville)</a:t>
            </a:r>
            <a:endParaRPr lang="en-US" sz="1600">
              <a:cs typeface="Arial"/>
            </a:endParaRPr>
          </a:p>
          <a:p>
            <a:r>
              <a:rPr lang="en-US" sz="1600"/>
              <a:t>Connect with  3</a:t>
            </a:r>
            <a:r>
              <a:rPr lang="en-US" sz="1600" baseline="30000"/>
              <a:t>rd</a:t>
            </a:r>
            <a:r>
              <a:rPr lang="en-US" sz="1600"/>
              <a:t> and 4</a:t>
            </a:r>
            <a:r>
              <a:rPr lang="en-US" sz="1600" baseline="30000"/>
              <a:t>th</a:t>
            </a:r>
            <a:r>
              <a:rPr lang="en-US" sz="1600"/>
              <a:t> year students</a:t>
            </a:r>
            <a:endParaRPr lang="en-US" sz="1600">
              <a:cs typeface="Arial"/>
            </a:endParaRPr>
          </a:p>
          <a:p>
            <a:r>
              <a:rPr lang="en-US" sz="1600"/>
              <a:t>Get advice and guidance (e.g. housing after res, courses, career paths, practicum apps)</a:t>
            </a:r>
            <a:endParaRPr lang="en-US" sz="1600">
              <a:cs typeface="Arial"/>
            </a:endParaRPr>
          </a:p>
          <a:p>
            <a:r>
              <a:rPr lang="en-US" sz="1600"/>
              <a:t>Learn more about the School of Nutrition and Dietetics and ways to get involved</a:t>
            </a:r>
            <a:endParaRPr lang="en-US" sz="1600">
              <a:cs typeface="Arial"/>
            </a:endParaRPr>
          </a:p>
          <a:p>
            <a:r>
              <a:rPr lang="en-US" sz="1600"/>
              <a:t>No time commitment…just contact your mentor when you would like to meet or when questions arise</a:t>
            </a:r>
            <a:endParaRPr lang="en-CA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3850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E90DD-1A1F-A346-9335-31801152F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299" y="490537"/>
            <a:ext cx="3968748" cy="1972784"/>
          </a:xfrm>
        </p:spPr>
        <p:txBody>
          <a:bodyPr anchor="b">
            <a:normAutofit/>
          </a:bodyPr>
          <a:lstStyle/>
          <a:p>
            <a:pPr>
              <a:spcBef>
                <a:spcPts val="200"/>
              </a:spcBef>
            </a:pPr>
            <a:r>
              <a:rPr lang="en-US" sz="4000" b="1" dirty="0"/>
              <a:t>SND Support Centre</a:t>
            </a:r>
            <a:r>
              <a:rPr lang="en-US" sz="2500" b="1" dirty="0"/>
              <a:t> </a:t>
            </a:r>
            <a:br>
              <a:rPr lang="en-US" sz="2500" b="1" dirty="0"/>
            </a:br>
            <a:endParaRPr lang="en-US" sz="2500" dirty="0">
              <a:cs typeface="Calibri Light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D672EE0-5086-2ED0-17FE-13A3FC0CD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" r="1074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F38B6-FDF6-9F4F-AC94-76D2360DA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591" y="2781068"/>
            <a:ext cx="3968747" cy="37528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Arial"/>
              </a:rPr>
              <a:t>Supports SND students and department operations</a:t>
            </a:r>
          </a:p>
          <a:p>
            <a:r>
              <a:rPr lang="en-US" sz="2000" dirty="0">
                <a:cs typeface="Arial"/>
              </a:rPr>
              <a:t>Stay tuned for updates!</a:t>
            </a:r>
          </a:p>
          <a:p>
            <a:pPr marL="0" indent="0">
              <a:buNone/>
            </a:pPr>
            <a:endParaRPr lang="en-US" sz="2000" dirty="0">
              <a:cs typeface="Arial"/>
            </a:endParaRPr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85345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3A546E-3D4B-1244-9F28-818D0659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2072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Reach out! Stay connected…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F2FEB5-C64F-78C3-FB5F-F5E26B274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2482589"/>
            <a:ext cx="2862072" cy="36943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>
                <a:latin typeface="+mn-lt"/>
                <a:cs typeface="+mn-cs"/>
              </a:rPr>
              <a:t>Lynn Coleman: </a:t>
            </a:r>
            <a:r>
              <a:rPr lang="en-US" sz="1700">
                <a:latin typeface="+mn-lt"/>
                <a:cs typeface="+mn-cs"/>
                <a:hlinkClick r:id="rId3"/>
              </a:rPr>
              <a:t>lynn.coleman@acadiau.ca</a:t>
            </a:r>
            <a:endParaRPr lang="en-US" sz="1700">
              <a:latin typeface="+mn-lt"/>
              <a:cs typeface="+mn-cs"/>
            </a:endParaRPr>
          </a:p>
          <a:p>
            <a:r>
              <a:rPr lang="en-US" sz="1700">
                <a:latin typeface="+mn-lt"/>
                <a:cs typeface="+mn-cs"/>
              </a:rPr>
              <a:t>Connie Foote: </a:t>
            </a:r>
            <a:r>
              <a:rPr lang="en-US" sz="1700">
                <a:latin typeface="+mn-lt"/>
                <a:cs typeface="+mn-cs"/>
                <a:hlinkClick r:id="rId4"/>
              </a:rPr>
              <a:t>connie.foote@acadiau.ca</a:t>
            </a:r>
            <a:endParaRPr lang="en-US" sz="1700">
              <a:latin typeface="+mn-lt"/>
              <a:cs typeface="+mn-cs"/>
            </a:endParaRPr>
          </a:p>
          <a:p>
            <a:r>
              <a:rPr lang="en-US" sz="1700">
                <a:latin typeface="+mn-lt"/>
                <a:cs typeface="+mn-cs"/>
              </a:rPr>
              <a:t>School of Nutrition and Dietetics: </a:t>
            </a:r>
            <a:r>
              <a:rPr lang="en-US" sz="1700">
                <a:latin typeface="+mn-lt"/>
                <a:cs typeface="+mn-cs"/>
                <a:hlinkClick r:id="rId5"/>
              </a:rPr>
              <a:t>SND Website </a:t>
            </a:r>
            <a:endParaRPr lang="en-US" sz="1700">
              <a:latin typeface="+mn-lt"/>
              <a:cs typeface="+mn-cs"/>
            </a:endParaRPr>
          </a:p>
          <a:p>
            <a:r>
              <a:rPr lang="en-US" sz="1700">
                <a:latin typeface="+mn-lt"/>
                <a:cs typeface="+mn-cs"/>
              </a:rPr>
              <a:t>Twitter: @AcadiaNutrition</a:t>
            </a:r>
          </a:p>
          <a:p>
            <a:pPr marL="0"/>
            <a:endParaRPr lang="en-US" sz="1700">
              <a:latin typeface="+mn-lt"/>
              <a:cs typeface="+mn-cs"/>
            </a:endParaRPr>
          </a:p>
        </p:txBody>
      </p:sp>
      <p:pic>
        <p:nvPicPr>
          <p:cNvPr id="4100" name="Picture 4" descr="Fun ways to stay connected through social media | Fine &amp; Country">
            <a:extLst>
              <a:ext uri="{FF2B5EF4-FFF2-40B4-BE49-F238E27FC236}">
                <a16:creationId xmlns:a16="http://schemas.microsoft.com/office/drawing/2014/main" id="{9051A61A-5917-C970-F8DE-E8723532B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7" r="3398" b="-1"/>
          <a:stretch/>
        </p:blipFill>
        <p:spPr bwMode="auto">
          <a:xfrm>
            <a:off x="3678237" y="-4"/>
            <a:ext cx="546576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elping People to Stay Connected - Care Management Matters">
            <a:extLst>
              <a:ext uri="{FF2B5EF4-FFF2-40B4-BE49-F238E27FC236}">
                <a16:creationId xmlns:a16="http://schemas.microsoft.com/office/drawing/2014/main" id="{1BAAC04B-6B20-A872-F21A-0258212D4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" r="37705" b="2"/>
          <a:stretch/>
        </p:blipFill>
        <p:spPr bwMode="auto">
          <a:xfrm>
            <a:off x="3545046" y="3802961"/>
            <a:ext cx="5604285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197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1" name="Rectangle 5140">
            <a:extLst>
              <a:ext uri="{FF2B5EF4-FFF2-40B4-BE49-F238E27FC236}">
                <a16:creationId xmlns:a16="http://schemas.microsoft.com/office/drawing/2014/main" id="{D1942232-83D0-49E2-AF9B-1F97E3C1E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3" name="Rectangle 5142">
            <a:extLst>
              <a:ext uri="{FF2B5EF4-FFF2-40B4-BE49-F238E27FC236}">
                <a16:creationId xmlns:a16="http://schemas.microsoft.com/office/drawing/2014/main" id="{E9E70D72-6E23-4015-A4A6-85C120C1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E3ADB-A6BF-B2F8-1730-439FB3BA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82" y="1163848"/>
            <a:ext cx="7372350" cy="1325880"/>
          </a:xfrm>
        </p:spPr>
        <p:txBody>
          <a:bodyPr anchor="b">
            <a:normAutofit/>
          </a:bodyPr>
          <a:lstStyle/>
          <a:p>
            <a:pPr algn="ctr"/>
            <a:r>
              <a:rPr lang="en-US" sz="3100" b="1">
                <a:solidFill>
                  <a:schemeClr val="tx2"/>
                </a:solidFill>
              </a:rPr>
              <a:t>More information to come</a:t>
            </a:r>
            <a:endParaRPr lang="en-US" sz="3100" dirty="0">
              <a:solidFill>
                <a:schemeClr val="tx2"/>
              </a:solidFill>
              <a:latin typeface="Calibri Light"/>
              <a:cs typeface="Arial"/>
            </a:endParaRPr>
          </a:p>
        </p:txBody>
      </p:sp>
      <p:grpSp>
        <p:nvGrpSpPr>
          <p:cNvPr id="5145" name="Group 5144">
            <a:extLst>
              <a:ext uri="{FF2B5EF4-FFF2-40B4-BE49-F238E27FC236}">
                <a16:creationId xmlns:a16="http://schemas.microsoft.com/office/drawing/2014/main" id="{C28A977F-B603-4D81-B0FC-C8DE048A7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-1"/>
            <a:ext cx="2521551" cy="2522848"/>
            <a:chOff x="-305" y="-1"/>
            <a:chExt cx="3832880" cy="2876136"/>
          </a:xfrm>
        </p:grpSpPr>
        <p:sp>
          <p:nvSpPr>
            <p:cNvPr id="5146" name="Freeform: Shape 5145">
              <a:extLst>
                <a:ext uri="{FF2B5EF4-FFF2-40B4-BE49-F238E27FC236}">
                  <a16:creationId xmlns:a16="http://schemas.microsoft.com/office/drawing/2014/main" id="{0183CE8C-E039-4B2F-A36E-5FD5CD5D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7" name="Freeform: Shape 5146">
              <a:extLst>
                <a:ext uri="{FF2B5EF4-FFF2-40B4-BE49-F238E27FC236}">
                  <a16:creationId xmlns:a16="http://schemas.microsoft.com/office/drawing/2014/main" id="{3EB77281-FAB4-40D0-B3F3-264EC4AB2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48" name="Freeform: Shape 5147">
              <a:extLst>
                <a:ext uri="{FF2B5EF4-FFF2-40B4-BE49-F238E27FC236}">
                  <a16:creationId xmlns:a16="http://schemas.microsoft.com/office/drawing/2014/main" id="{815E59F3-75FC-494F-8737-5F00A4964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49" name="Freeform: Shape 5148">
              <a:extLst>
                <a:ext uri="{FF2B5EF4-FFF2-40B4-BE49-F238E27FC236}">
                  <a16:creationId xmlns:a16="http://schemas.microsoft.com/office/drawing/2014/main" id="{43ADDCFA-B066-4D79-AB71-062E66E58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4" name="Picture 4" descr="So What's Next Festival | Yannick Hiwat">
            <a:extLst>
              <a:ext uri="{FF2B5EF4-FFF2-40B4-BE49-F238E27FC236}">
                <a16:creationId xmlns:a16="http://schemas.microsoft.com/office/drawing/2014/main" id="{EF1F9FEE-666C-48CE-8CA2-FA0E6F1CF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503" y="3054664"/>
            <a:ext cx="3716020" cy="278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9C247-532F-AB26-0836-392D133C2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153" y="2827419"/>
            <a:ext cx="3771900" cy="32276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BSN Degree options and double majors</a:t>
            </a:r>
            <a:endParaRPr lang="en-US" sz="1600">
              <a:solidFill>
                <a:schemeClr val="tx2"/>
              </a:solidFill>
              <a:cs typeface="Arial"/>
            </a:endParaRPr>
          </a:p>
          <a:p>
            <a:r>
              <a:rPr lang="en-US" sz="1600">
                <a:solidFill>
                  <a:schemeClr val="tx2"/>
                </a:solidFill>
              </a:rPr>
              <a:t>Employment, academic, and practicum references</a:t>
            </a:r>
            <a:endParaRPr lang="en-US" sz="1600">
              <a:solidFill>
                <a:schemeClr val="tx2"/>
              </a:solidFill>
              <a:cs typeface="Arial"/>
            </a:endParaRPr>
          </a:p>
          <a:p>
            <a:r>
              <a:rPr lang="en-US" sz="1600">
                <a:solidFill>
                  <a:schemeClr val="tx2"/>
                </a:solidFill>
              </a:rPr>
              <a:t>Co-op education</a:t>
            </a:r>
            <a:endParaRPr lang="en-US" sz="1600">
              <a:solidFill>
                <a:schemeClr val="tx2"/>
              </a:solidFill>
              <a:cs typeface="Arial"/>
            </a:endParaRPr>
          </a:p>
          <a:p>
            <a:r>
              <a:rPr lang="en-US" sz="1600">
                <a:solidFill>
                  <a:schemeClr val="tx2"/>
                </a:solidFill>
              </a:rPr>
              <a:t>Acadia exchange program</a:t>
            </a:r>
            <a:endParaRPr lang="en-US" sz="1600">
              <a:solidFill>
                <a:schemeClr val="tx2"/>
              </a:solidFill>
              <a:cs typeface="Arial"/>
            </a:endParaRPr>
          </a:p>
          <a:p>
            <a:r>
              <a:rPr lang="en-US" sz="1600">
                <a:solidFill>
                  <a:schemeClr val="tx2"/>
                </a:solidFill>
              </a:rPr>
              <a:t>Career options</a:t>
            </a:r>
            <a:endParaRPr lang="en-US" sz="1600">
              <a:solidFill>
                <a:schemeClr val="tx2"/>
              </a:solidFill>
              <a:cs typeface="Arial"/>
            </a:endParaRPr>
          </a:p>
          <a:p>
            <a:r>
              <a:rPr lang="en-US" sz="1600">
                <a:solidFill>
                  <a:schemeClr val="tx2"/>
                </a:solidFill>
              </a:rPr>
              <a:t>Honours research</a:t>
            </a:r>
            <a:endParaRPr lang="en-US" sz="1600">
              <a:solidFill>
                <a:schemeClr val="tx2"/>
              </a:solidFill>
              <a:cs typeface="Arial"/>
            </a:endParaRPr>
          </a:p>
          <a:p>
            <a:r>
              <a:rPr lang="en-US" sz="1600">
                <a:solidFill>
                  <a:schemeClr val="tx2"/>
                </a:solidFill>
              </a:rPr>
              <a:t>Acadia’s Dietetic Practicum Program</a:t>
            </a:r>
            <a:endParaRPr lang="en-US" sz="1600">
              <a:solidFill>
                <a:schemeClr val="tx2"/>
              </a:solidFill>
              <a:cs typeface="Arial"/>
            </a:endParaRPr>
          </a:p>
          <a:p>
            <a:r>
              <a:rPr lang="en-US" sz="1600">
                <a:solidFill>
                  <a:schemeClr val="tx2"/>
                </a:solidFill>
              </a:rPr>
              <a:t>And more!</a:t>
            </a:r>
            <a:endParaRPr lang="en-US" sz="1600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5151" name="Group 5150">
            <a:extLst>
              <a:ext uri="{FF2B5EF4-FFF2-40B4-BE49-F238E27FC236}">
                <a16:creationId xmlns:a16="http://schemas.microsoft.com/office/drawing/2014/main" id="{C78D9229-E61D-4FEE-8321-2F8B64A8C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7370569" y="5084569"/>
            <a:ext cx="2151670" cy="1395192"/>
            <a:chOff x="-305" y="-4155"/>
            <a:chExt cx="2514948" cy="2174333"/>
          </a:xfrm>
        </p:grpSpPr>
        <p:sp>
          <p:nvSpPr>
            <p:cNvPr id="5152" name="Freeform: Shape 5151">
              <a:extLst>
                <a:ext uri="{FF2B5EF4-FFF2-40B4-BE49-F238E27FC236}">
                  <a16:creationId xmlns:a16="http://schemas.microsoft.com/office/drawing/2014/main" id="{1FDD3CCB-26A3-4D79-AEB6-7A60CF980D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3" name="Freeform: Shape 5152">
              <a:extLst>
                <a:ext uri="{FF2B5EF4-FFF2-40B4-BE49-F238E27FC236}">
                  <a16:creationId xmlns:a16="http://schemas.microsoft.com/office/drawing/2014/main" id="{E9AC4470-5113-4709-B29F-CDB937F254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4" name="Freeform: Shape 5153">
              <a:extLst>
                <a:ext uri="{FF2B5EF4-FFF2-40B4-BE49-F238E27FC236}">
                  <a16:creationId xmlns:a16="http://schemas.microsoft.com/office/drawing/2014/main" id="{3E0D146C-9DAB-421E-AE88-5F854BF3F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5155" name="Freeform: Shape 5154">
              <a:extLst>
                <a:ext uri="{FF2B5EF4-FFF2-40B4-BE49-F238E27FC236}">
                  <a16:creationId xmlns:a16="http://schemas.microsoft.com/office/drawing/2014/main" id="{12EB32A5-4408-4F6C-84B2-F9A908237A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39351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36AC2FE-18B1-C857-D014-7B5406D76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90" r="6299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9B9017-697A-2475-D83E-EA6892CD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 b="1"/>
              <a:t>Most Importantly!</a:t>
            </a:r>
            <a:endParaRPr lang="en-US" sz="3500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9D1E5-9A81-0281-B917-213A49906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ts val="1400"/>
              </a:spcBef>
              <a:buNone/>
            </a:pPr>
            <a:r>
              <a:rPr lang="en-US" sz="1700">
                <a:cs typeface="Arial"/>
              </a:rPr>
              <a:t>You have worked hard to be here; you belong here. </a:t>
            </a:r>
          </a:p>
          <a:p>
            <a:pPr marL="0" indent="0">
              <a:spcBef>
                <a:spcPts val="1400"/>
              </a:spcBef>
              <a:buNone/>
            </a:pPr>
            <a:r>
              <a:rPr lang="en-US" sz="1700">
                <a:cs typeface="Arial"/>
              </a:rPr>
              <a:t>Congratulations on your achievements, and welcome to the School of Nutrition and Dietetics. </a:t>
            </a:r>
          </a:p>
          <a:p>
            <a:pPr marL="0" indent="0">
              <a:spcBef>
                <a:spcPts val="1400"/>
              </a:spcBef>
              <a:buNone/>
            </a:pPr>
            <a:r>
              <a:rPr lang="en-US" sz="1700">
                <a:cs typeface="Arial"/>
              </a:rPr>
              <a:t>We are excited you are here, and we know you will have a great year!</a:t>
            </a:r>
          </a:p>
        </p:txBody>
      </p:sp>
    </p:spTree>
    <p:extLst>
      <p:ext uri="{BB962C8B-B14F-4D97-AF65-F5344CB8AC3E}">
        <p14:creationId xmlns:p14="http://schemas.microsoft.com/office/powerpoint/2010/main" val="421057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A26DE47E-32F7-BB19-8D34-2772D2C8F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1" r="1031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9" name="Freeform 12">
            <a:extLst>
              <a:ext uri="{FF2B5EF4-FFF2-40B4-BE49-F238E27FC236}">
                <a16:creationId xmlns:a16="http://schemas.microsoft.com/office/drawing/2014/main" id="{522A94E1-AEBD-4286-BFF8-0711E4CD3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216987" y="5181600"/>
            <a:ext cx="6873758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40404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FC7017-F410-3DBC-0D24-808EDD6D4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737" y="5254391"/>
            <a:ext cx="6650259" cy="77493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500">
                <a:solidFill>
                  <a:srgbClr val="FFFFFF"/>
                </a:solidFill>
              </a:rPr>
              <a:t>Tour of 4th Floor Huggins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C10A8-A3D6-132A-B936-A4DA3F325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4B7E4EF-A1BD-40F4-AB7B-04F084DD991D}" type="slidenum">
              <a:rPr lang="en-US">
                <a:solidFill>
                  <a:srgbClr val="FFFFFF"/>
                </a:solidFill>
                <a:latin typeface="+mn-lt"/>
              </a:rPr>
              <a:pPr defTabSz="457200">
                <a:spcAft>
                  <a:spcPts val="600"/>
                </a:spcAft>
              </a:pPr>
              <a:t>27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2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6AA7909-3233-0542-6072-3D7FE50C7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239" y="393017"/>
            <a:ext cx="39859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j-lt"/>
                <a:cs typeface="+mj-cs"/>
              </a:rPr>
              <a:t>Purpose</a:t>
            </a:r>
            <a:endParaRPr lang="en-US">
              <a:solidFill>
                <a:schemeClr val="tx1"/>
              </a:solidFill>
              <a:latin typeface="+mj-lt"/>
              <a:cs typeface="Calibri Light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C22A995-CE41-815D-1805-21B8319BB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46" r="31325" b="-1"/>
          <a:stretch/>
        </p:blipFill>
        <p:spPr>
          <a:xfrm>
            <a:off x="1" y="-2"/>
            <a:ext cx="4081394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0A6F94-6C60-E55F-8AA5-02EA267A8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024" y="2009275"/>
            <a:ext cx="4208645" cy="337592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latin typeface="+mn-lt"/>
                <a:cs typeface="+mn-cs"/>
              </a:rPr>
              <a:t>Introduce the staff and faculty and describe our work and roles in SND</a:t>
            </a:r>
            <a:endParaRPr lang="en-US" sz="2000">
              <a:latin typeface="+mn-lt"/>
              <a:cs typeface="Calibri"/>
            </a:endParaRPr>
          </a:p>
          <a:p>
            <a:r>
              <a:rPr lang="en-US" sz="2000">
                <a:latin typeface="+mn-lt"/>
                <a:cs typeface="+mn-cs"/>
              </a:rPr>
              <a:t>Provide “need to know information” to survive and thrive in the first few months</a:t>
            </a:r>
            <a:endParaRPr lang="en-US" sz="2000">
              <a:latin typeface="+mn-lt"/>
              <a:cs typeface="Calibri"/>
            </a:endParaRPr>
          </a:p>
          <a:p>
            <a:r>
              <a:rPr lang="en-US" sz="2000">
                <a:latin typeface="+mn-lt"/>
                <a:cs typeface="+mn-cs"/>
              </a:rPr>
              <a:t>Introduce you to student societies and the leadership teams</a:t>
            </a:r>
            <a:endParaRPr lang="en-US" sz="2000">
              <a:latin typeface="+mn-lt"/>
              <a:cs typeface="Calibri"/>
            </a:endParaRPr>
          </a:p>
          <a:p>
            <a:r>
              <a:rPr lang="en-US" sz="2000">
                <a:latin typeface="+mn-lt"/>
                <a:cs typeface="+mn-cs"/>
              </a:rPr>
              <a:t>Orient you to resources on campus where you may go for help</a:t>
            </a:r>
            <a:endParaRPr lang="en-US" sz="2000">
              <a:latin typeface="+mn-lt"/>
              <a:cs typeface="Calibri"/>
            </a:endParaRPr>
          </a:p>
          <a:p>
            <a:r>
              <a:rPr lang="en-US" sz="2000">
                <a:latin typeface="+mn-lt"/>
                <a:cs typeface="+mn-cs"/>
              </a:rPr>
              <a:t>Tour SND’s labs and classrooms</a:t>
            </a:r>
            <a:endParaRPr lang="en-US" sz="2000">
              <a:latin typeface="+mn-lt"/>
              <a:cs typeface="Calibri"/>
            </a:endParaRPr>
          </a:p>
          <a:p>
            <a:endParaRPr lang="en-US" sz="200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7307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FB6C3-64CA-224A-2B76-1EC508681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>
                <a:solidFill>
                  <a:schemeClr val="tx1"/>
                </a:solidFill>
                <a:latin typeface="+mj-lt"/>
                <a:cs typeface="+mj-cs"/>
              </a:rPr>
              <a:t>COVID Protocols</a:t>
            </a:r>
          </a:p>
        </p:txBody>
      </p:sp>
      <p:sp>
        <p:nvSpPr>
          <p:cNvPr id="6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33FE0-3FEA-3D4C-C5F6-E0A2709EB3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369" y="2071316"/>
            <a:ext cx="5035164" cy="41191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114300"/>
            <a:r>
              <a:rPr lang="en-US" sz="1600" b="0" dirty="0">
                <a:solidFill>
                  <a:schemeClr val="tx1"/>
                </a:solidFill>
                <a:latin typeface="+mn-lt"/>
              </a:rPr>
              <a:t>Strong recommendation to get fully vaccinated</a:t>
            </a:r>
          </a:p>
          <a:p>
            <a:r>
              <a:rPr lang="en-US" sz="1600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PLEASE CONTINUE TO PROTECT OURSELF AND OTHERS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If experiencing symptoms of illness, please stay at home.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If unable to, please wear a mask and follow all public health directives and recommendations while moving around campus. Protecting yourself and others is essential.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Take personal precautions to keep themselves and others healthy.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Please be considerate of others with health conditions that place them in high-risk categories or live with individuals with high-risk health concerns.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Remember to respect those who choose to wear masks in public places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If you feel sick, stay home!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1A95015-E90D-3612-C876-D8F5E5356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651" r="40763" b="2"/>
          <a:stretch/>
        </p:blipFill>
        <p:spPr>
          <a:xfrm>
            <a:off x="5756743" y="2093976"/>
            <a:ext cx="2955798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6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7D7B8D-EF99-4CA1-AB1E-4C0C04740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2917370"/>
            <a:ext cx="9143999" cy="3940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C6DDF-7DFF-7910-BCE6-5763EA8BE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36" y="4660165"/>
            <a:ext cx="8176104" cy="123644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</a:rPr>
              <a:t>University....?</a:t>
            </a:r>
            <a:endParaRPr lang="en-US" sz="6000" b="1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E4BC063-5910-49EE-C45B-4F236FFC0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20" b="4222"/>
          <a:stretch/>
        </p:blipFill>
        <p:spPr>
          <a:xfrm>
            <a:off x="20" y="1"/>
            <a:ext cx="9143979" cy="42394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0D271-EA75-6898-5D1C-B2116457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4B7E4EF-A1BD-40F4-AB7B-04F084DD991D}" type="slidenum">
              <a:rPr lang="en-US">
                <a:solidFill>
                  <a:schemeClr val="bg1">
                    <a:alpha val="8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>
              <a:solidFill>
                <a:schemeClr val="bg1">
                  <a:alpha val="80000"/>
                </a:scheme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833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10C6B-2DD0-DE4A-A883-66CA3454F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Our Faculty and Staff</a:t>
            </a:r>
            <a:br>
              <a:rPr lang="en-US" b="1" dirty="0"/>
            </a:br>
            <a:r>
              <a:rPr lang="en-US" b="1" dirty="0"/>
              <a:t>        </a:t>
            </a:r>
            <a:r>
              <a:rPr lang="en-US" sz="2400" b="1" dirty="0">
                <a:solidFill>
                  <a:srgbClr val="C00000"/>
                </a:solidFill>
                <a:cs typeface="Calibri Light"/>
              </a:rPr>
              <a:t>We are here for you!</a:t>
            </a:r>
            <a:endParaRPr lang="en-US" b="1" dirty="0">
              <a:solidFill>
                <a:srgbClr val="C00000"/>
              </a:solidFill>
              <a:cs typeface="Calibri Ligh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C2A2C4-5136-EB4F-9F84-6CA0C5E59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cs typeface="Arial"/>
              </a:rPr>
              <a:t>Lynn Coleman (Admin Assistant)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cs typeface="Arial"/>
              </a:rPr>
              <a:t>Connie Foote (Interim Director)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cs typeface="Arial"/>
              </a:rPr>
              <a:t>Jamal Amyoony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cs typeface="Arial"/>
              </a:rPr>
              <a:t>Dr. Jennifer Brady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cs typeface="Arial"/>
              </a:rPr>
              <a:t>Dr. Liesel Carlsson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cs typeface="Arial"/>
              </a:rPr>
              <a:t>Dr. Matt Durant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cs typeface="Arial"/>
              </a:rPr>
              <a:t>Laurel Ettinger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cs typeface="Arial"/>
              </a:rPr>
              <a:t>Dr. Jane Francis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latin typeface="Arial"/>
                <a:cs typeface="Arial"/>
              </a:rPr>
              <a:t>Dr. Moji Kaviani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latin typeface="Arial"/>
                <a:cs typeface="Arial"/>
              </a:rPr>
              <a:t>Judy Lowe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latin typeface="Arial"/>
                <a:cs typeface="Arial"/>
              </a:rPr>
              <a:t>Dr. Matt McSweeney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cs typeface="Arial"/>
              </a:rPr>
              <a:t>Acacia Puddester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C35C9-8D69-2B4C-8427-55B37AA75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7FF0B6-8B3A-544A-87CD-C9414D745F8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28650" y="6538914"/>
            <a:ext cx="3125788" cy="23177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b="1">
                <a:solidFill>
                  <a:srgbClr val="002060"/>
                </a:solidFill>
              </a:rPr>
              <a:t>SND Fall Orientation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B471C8-A820-5670-3791-32BC1D4DA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247" y="4480262"/>
            <a:ext cx="1140879" cy="1439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Image preview">
            <a:extLst>
              <a:ext uri="{FF2B5EF4-FFF2-40B4-BE49-F238E27FC236}">
                <a16:creationId xmlns:a16="http://schemas.microsoft.com/office/drawing/2014/main" id="{6DB71DD3-2339-7672-5DEF-D2587B6F5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301" y="1389345"/>
            <a:ext cx="1075809" cy="1393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FA93833-2F96-0C57-2E27-19252FC08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342" y="3076264"/>
            <a:ext cx="1373472" cy="1373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4115AD-4985-4CFC-0A86-B975E9A932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8900" y="4447501"/>
            <a:ext cx="1311591" cy="1580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8" name="Picture 14" descr="Image preview">
            <a:extLst>
              <a:ext uri="{FF2B5EF4-FFF2-40B4-BE49-F238E27FC236}">
                <a16:creationId xmlns:a16="http://schemas.microsoft.com/office/drawing/2014/main" id="{AFF5603A-4496-C24E-41D4-9676E45B5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56" y="3213886"/>
            <a:ext cx="1277652" cy="127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preview">
            <a:extLst>
              <a:ext uri="{FF2B5EF4-FFF2-40B4-BE49-F238E27FC236}">
                <a16:creationId xmlns:a16="http://schemas.microsoft.com/office/drawing/2014/main" id="{963A0F20-1C31-28E4-5CDA-28DB935C9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65" y="4317039"/>
            <a:ext cx="1119601" cy="1261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DE005E80-BF56-BD3D-ECC8-7D830622AF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4658" y="105474"/>
            <a:ext cx="1196386" cy="157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5B9D08-7930-83ED-79F5-4B7ED7E54D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696" y="1560707"/>
            <a:ext cx="1128455" cy="1692683"/>
          </a:xfrm>
          <a:prstGeom prst="rect">
            <a:avLst/>
          </a:prstGeom>
        </p:spPr>
      </p:pic>
      <p:pic>
        <p:nvPicPr>
          <p:cNvPr id="12" name="Picture 11" descr="A person with glasses smiling&#10;&#10;Description automatically generated">
            <a:extLst>
              <a:ext uri="{FF2B5EF4-FFF2-40B4-BE49-F238E27FC236}">
                <a16:creationId xmlns:a16="http://schemas.microsoft.com/office/drawing/2014/main" id="{2B3ACA28-CC28-6C3A-8E33-4DEBB045D0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52" y="3253390"/>
            <a:ext cx="1155565" cy="1419695"/>
          </a:xfrm>
          <a:prstGeom prst="rect">
            <a:avLst/>
          </a:prstGeom>
        </p:spPr>
      </p:pic>
      <p:pic>
        <p:nvPicPr>
          <p:cNvPr id="14" name="Picture 13" descr="A person in a blue shirt&#10;&#10;Description automatically generated">
            <a:extLst>
              <a:ext uri="{FF2B5EF4-FFF2-40B4-BE49-F238E27FC236}">
                <a16:creationId xmlns:a16="http://schemas.microsoft.com/office/drawing/2014/main" id="{08E2F325-6E93-20BE-D81A-5AB46C302D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72" y="1591919"/>
            <a:ext cx="1416182" cy="14865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E6A1BB-1E20-5EAE-DFD0-33464A4880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83819" y="37535"/>
            <a:ext cx="1410083" cy="1393346"/>
          </a:xfrm>
          <a:prstGeom prst="rect">
            <a:avLst/>
          </a:prstGeom>
        </p:spPr>
      </p:pic>
      <p:sp>
        <p:nvSpPr>
          <p:cNvPr id="17" name="AutoShape 2">
            <a:extLst>
              <a:ext uri="{FF2B5EF4-FFF2-40B4-BE49-F238E27FC236}">
                <a16:creationId xmlns:a16="http://schemas.microsoft.com/office/drawing/2014/main" id="{CFA6AE3F-536C-87ED-1E8A-31D005779D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9" name="Picture 1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DFAE6EC-18D2-3ADC-0270-459666F8BD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63" y="2782691"/>
            <a:ext cx="1162543" cy="148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7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DC934-D5AF-BF77-F59D-B4CC23CB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868" y="803325"/>
            <a:ext cx="3944780" cy="1325563"/>
          </a:xfrm>
        </p:spPr>
        <p:txBody>
          <a:bodyPr>
            <a:normAutofit fontScale="90000"/>
          </a:bodyPr>
          <a:lstStyle/>
          <a:p>
            <a:r>
              <a:rPr lang="en-US" sz="4100" b="1">
                <a:latin typeface="Arial"/>
                <a:cs typeface="Arial"/>
              </a:rPr>
              <a:t>What do these folks do all day?</a:t>
            </a:r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02612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DDD0C87-6237-2792-C2E6-B54D7A049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2" r="39634" b="1"/>
          <a:stretch/>
        </p:blipFill>
        <p:spPr>
          <a:xfrm>
            <a:off x="20" y="2"/>
            <a:ext cx="439777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57698-AC26-F41D-456F-5678004FE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868" y="2490033"/>
            <a:ext cx="3933063" cy="372761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200" dirty="0">
                <a:cs typeface="Arial"/>
              </a:rPr>
              <a:t>Teaching</a:t>
            </a:r>
          </a:p>
          <a:p>
            <a:pPr lvl="1"/>
            <a:r>
              <a:rPr lang="en-US" sz="1800" dirty="0">
                <a:cs typeface="Arial"/>
              </a:rPr>
              <a:t>~five courses per year</a:t>
            </a:r>
          </a:p>
          <a:p>
            <a:pPr lvl="1"/>
            <a:r>
              <a:rPr lang="en-US" sz="1800" dirty="0">
                <a:cs typeface="Arial"/>
              </a:rPr>
              <a:t>Practicum supervision</a:t>
            </a:r>
          </a:p>
          <a:p>
            <a:r>
              <a:rPr lang="en-US" sz="2000" dirty="0">
                <a:cs typeface="Arial"/>
              </a:rPr>
              <a:t>Research</a:t>
            </a:r>
          </a:p>
          <a:p>
            <a:pPr lvl="1"/>
            <a:r>
              <a:rPr lang="en-US" sz="1800" dirty="0">
                <a:cs typeface="Arial"/>
              </a:rPr>
              <a:t>Applying for research money to fund projects, planning projects, collecting research data, publishing</a:t>
            </a:r>
          </a:p>
          <a:p>
            <a:r>
              <a:rPr lang="en-US" sz="2000" dirty="0">
                <a:cs typeface="Arial"/>
              </a:rPr>
              <a:t>Service</a:t>
            </a:r>
          </a:p>
          <a:p>
            <a:pPr lvl="1"/>
            <a:r>
              <a:rPr lang="en-US" sz="1800" dirty="0">
                <a:cs typeface="Arial"/>
              </a:rPr>
              <a:t>Committees, boards, and organizational roles at Acadia and community and industry partners</a:t>
            </a:r>
          </a:p>
        </p:txBody>
      </p:sp>
    </p:spTree>
    <p:extLst>
      <p:ext uri="{BB962C8B-B14F-4D97-AF65-F5344CB8AC3E}">
        <p14:creationId xmlns:p14="http://schemas.microsoft.com/office/powerpoint/2010/main" val="497437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2" name="Rectangle 6161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4" name="Rectangle 6163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0481EF-3597-E34E-400D-5BD609B26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7" y="3399769"/>
            <a:ext cx="7980565" cy="775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5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Time for some fun!</a:t>
            </a:r>
          </a:p>
        </p:txBody>
      </p:sp>
      <p:grpSp>
        <p:nvGrpSpPr>
          <p:cNvPr id="6166" name="Group 6165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7257560" y="0"/>
            <a:ext cx="1886211" cy="2174333"/>
            <a:chOff x="-305" y="-4155"/>
            <a:chExt cx="2514948" cy="2174333"/>
          </a:xfrm>
        </p:grpSpPr>
        <p:sp>
          <p:nvSpPr>
            <p:cNvPr id="6167" name="Freeform: Shape 6166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8" name="Freeform: Shape 6167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9" name="Freeform: Shape 6168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6170" name="Freeform: Shape 6169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146" name="Picture 2" descr="Free bingo clipart - Clipartix">
            <a:extLst>
              <a:ext uri="{FF2B5EF4-FFF2-40B4-BE49-F238E27FC236}">
                <a16:creationId xmlns:a16="http://schemas.microsoft.com/office/drawing/2014/main" id="{17D052FD-665C-DF53-3745-BF4E5B8AA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708" y="320231"/>
            <a:ext cx="8040494" cy="283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72" name="Group 6171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228" y="4322879"/>
            <a:ext cx="2533818" cy="2535121"/>
            <a:chOff x="-305" y="-1"/>
            <a:chExt cx="3832880" cy="2876136"/>
          </a:xfrm>
        </p:grpSpPr>
        <p:sp>
          <p:nvSpPr>
            <p:cNvPr id="6173" name="Freeform: Shape 6172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4" name="Freeform: Shape 6173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75" name="Freeform: Shape 6174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76" name="Freeform: Shape 6175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A46DE-7BF2-56CD-3504-BEF47272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4B7E4EF-A1BD-40F4-AB7B-04F084DD991D}" type="slidenum">
              <a:rPr lang="en-US">
                <a:latin typeface="+mn-lt"/>
              </a:rPr>
              <a:pPr>
                <a:spcAft>
                  <a:spcPts val="600"/>
                </a:spcAft>
              </a:pPr>
              <a:t>8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8293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2601F46E-2AC4-6D2E-B6ED-489DE15F9E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3438" r="6250" b="6250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6F7C4-B1F4-660C-283F-B6A826920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93" y="515345"/>
            <a:ext cx="6858000" cy="18672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How do I address my course instructors? </a:t>
            </a:r>
            <a:endParaRPr lang="en-US" sz="6000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CED9D-F5F7-841A-1353-A40CF7F59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4B7E4EF-A1BD-40F4-AB7B-04F084DD991D}" type="slidenum">
              <a:rPr lang="en-US" sz="10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 sz="10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D7D3BC-C9EB-95CE-A15E-C9D2E627B043}"/>
              </a:ext>
            </a:extLst>
          </p:cNvPr>
          <p:cNvSpPr txBox="1"/>
          <p:nvPr/>
        </p:nvSpPr>
        <p:spPr>
          <a:xfrm>
            <a:off x="1188203" y="2776780"/>
            <a:ext cx="6586779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cs typeface="Calibri"/>
              </a:rPr>
              <a:t>Best to start off using Dr. XYZ until invited otherwise by the course instructor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cs typeface="Calibri"/>
              </a:rPr>
              <a:t>Cordial, courteous, and semi-formal tone and language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cs typeface="Calibri"/>
              </a:rPr>
              <a:t>Punctuated and grammatically correct text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cs typeface="Calibri"/>
              </a:rPr>
              <a:t>Clear, concise message and subject line with course code and name if appropriate</a:t>
            </a:r>
          </a:p>
        </p:txBody>
      </p:sp>
    </p:spTree>
    <p:extLst>
      <p:ext uri="{BB962C8B-B14F-4D97-AF65-F5344CB8AC3E}">
        <p14:creationId xmlns:p14="http://schemas.microsoft.com/office/powerpoint/2010/main" val="518153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EF1DF93-EB2E-40BB-B3AE-AD2A0F5A992C}" vid="{BC30C9BE-E1CC-4CE8-A4A5-6A9EC9DF24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BE63771D9E4D4FA52D1D407CB576DE" ma:contentTypeVersion="3" ma:contentTypeDescription="Create a new document." ma:contentTypeScope="" ma:versionID="5b55dae0ae2f54541b342e4634590641">
  <xsd:schema xmlns:xsd="http://www.w3.org/2001/XMLSchema" xmlns:xs="http://www.w3.org/2001/XMLSchema" xmlns:p="http://schemas.microsoft.com/office/2006/metadata/properties" xmlns:ns2="eb695209-0d6b-4a12-896a-f873ff1a0bcf" targetNamespace="http://schemas.microsoft.com/office/2006/metadata/properties" ma:root="true" ma:fieldsID="e9e9ef052c11d54d298caeb3288355aa" ns2:_="">
    <xsd:import namespace="eb695209-0d6b-4a12-896a-f873ff1a0b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695209-0d6b-4a12-896a-f873ff1a0b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DB33AE2-952C-4608-954F-8760EB009E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373047-EB6C-46EA-BCF2-54B3DF3BED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695209-0d6b-4a12-896a-f873ff1a0b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95D3EA-6EA9-462B-A189-293E1966315E}">
  <ds:schemaRefs>
    <ds:schemaRef ds:uri="36998df2-fe09-4c2a-bd44-e8ccafb6a7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4f1f9f3d-4349-4f03-9e42-0a33a6bcb7f6"/>
    <ds:schemaRef ds:uri="c26cf046-34f4-4542-ac5e-d5615861a6d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Example</Template>
  <TotalTime>143</TotalTime>
  <Words>1839</Words>
  <Application>Microsoft Office PowerPoint</Application>
  <PresentationFormat>On-screen Show (4:3)</PresentationFormat>
  <Paragraphs>243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Helvetica Neue</vt:lpstr>
      <vt:lpstr>Tw Cen MT</vt:lpstr>
      <vt:lpstr>Office Theme</vt:lpstr>
      <vt:lpstr>School of Nutrition &amp; Dietetics   Fall Orientation</vt:lpstr>
      <vt:lpstr>PowerPoint Presentation</vt:lpstr>
      <vt:lpstr>Purpose</vt:lpstr>
      <vt:lpstr>COVID Protocols</vt:lpstr>
      <vt:lpstr>University....?</vt:lpstr>
      <vt:lpstr>Our Faculty and Staff         We are here for you!</vt:lpstr>
      <vt:lpstr>What do these folks do all day?</vt:lpstr>
      <vt:lpstr>Time for some fun!</vt:lpstr>
      <vt:lpstr>How do I address my course instructors? </vt:lpstr>
      <vt:lpstr>BSN Programs and Advising Sheets</vt:lpstr>
      <vt:lpstr>Using your Acadia email (and often) is a must</vt:lpstr>
      <vt:lpstr>Self-Service  (aka Colleague)</vt:lpstr>
      <vt:lpstr>Where else to go with questions?</vt:lpstr>
      <vt:lpstr>The Library...                    an indispensable resource!</vt:lpstr>
      <vt:lpstr>The Writing Centre</vt:lpstr>
      <vt:lpstr>Additional Supports on Campus</vt:lpstr>
      <vt:lpstr>Grades....take it in stride </vt:lpstr>
      <vt:lpstr>What electives should I take?</vt:lpstr>
      <vt:lpstr>Acadia Food and Nutrition Society (AFNS)          Co-Presidents,             Kiana Knelsen: 161905k@acadiau.ca            Maria Henein: 161502h@acadiau.ca </vt:lpstr>
      <vt:lpstr>Instagram: @afns.acadiau</vt:lpstr>
      <vt:lpstr>Children's Health &amp; Nutritional Growth Experience (CHANGE) IG &amp; FB: @changeacadia Coordinator, Elizabeth Cox: 160639c@acadiau.ca Assistant Coordinator, Maggie Furlong Faculty supervisor: Acacia Puddester  </vt:lpstr>
      <vt:lpstr>Nutrition Peer Mentor Program Coordinator, Melanie Walsh: 0210955w@acadiau.ca </vt:lpstr>
      <vt:lpstr>SND Support Centre  </vt:lpstr>
      <vt:lpstr>Reach out! Stay connected…</vt:lpstr>
      <vt:lpstr>More information to come</vt:lpstr>
      <vt:lpstr>Most Importantly!</vt:lpstr>
      <vt:lpstr>Tour of 4th Floor Huggins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Deveau</dc:creator>
  <cp:lastModifiedBy>Lynn Coleman</cp:lastModifiedBy>
  <cp:revision>299</cp:revision>
  <dcterms:created xsi:type="dcterms:W3CDTF">2016-06-20T16:32:45Z</dcterms:created>
  <dcterms:modified xsi:type="dcterms:W3CDTF">2023-09-18T17:56:22Z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300</vt:r8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TriggerFlowInfo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MediaServiceImageTags">
    <vt:lpwstr/>
  </property>
  <property fmtid="{D5CDD505-2E9C-101B-9397-08002B2CF9AE}" pid="12" name="ContentTypeId">
    <vt:lpwstr>0x01010059BE63771D9E4D4FA52D1D407CB576DE</vt:lpwstr>
  </property>
</Properties>
</file>