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18" r:id="rId5"/>
    <p:sldId id="256" r:id="rId6"/>
    <p:sldId id="322" r:id="rId7"/>
    <p:sldId id="324" r:id="rId8"/>
    <p:sldId id="323" r:id="rId9"/>
    <p:sldId id="304" r:id="rId10"/>
    <p:sldId id="266" r:id="rId11"/>
    <p:sldId id="300" r:id="rId12"/>
    <p:sldId id="298" r:id="rId13"/>
    <p:sldId id="308" r:id="rId14"/>
    <p:sldId id="315" r:id="rId15"/>
    <p:sldId id="305" r:id="rId16"/>
    <p:sldId id="302" r:id="rId17"/>
    <p:sldId id="314" r:id="rId18"/>
    <p:sldId id="312" r:id="rId19"/>
    <p:sldId id="289" r:id="rId20"/>
    <p:sldId id="264" r:id="rId21"/>
    <p:sldId id="285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01B"/>
    <a:srgbClr val="004077"/>
    <a:srgbClr val="000000"/>
    <a:srgbClr val="FFFFFF"/>
    <a:srgbClr val="C41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0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2DAC4-C896-4E91-9C98-A1F95350E342}" type="datetimeFigureOut">
              <a:rPr lang="en-US" smtClean="0">
                <a:latin typeface="Arial"/>
              </a:rPr>
              <a:t>8/26/2025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09CE-7197-4B8F-87C1-A500D598D216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6397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2D0EF43-91A0-47A5-B97A-B4D05BFC2F24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B043FABD-39E2-4620-B0EE-21B21B4E85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8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Jen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Matt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3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Acacia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Acacia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3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Matt D</a:t>
            </a:r>
            <a:endParaRPr lang="en-US"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065E0-AF17-4514-9262-888A0F216FC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879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2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All...briefly say hello, welcome, and share an elevator pitch of your research and teaching</a:t>
            </a:r>
          </a:p>
          <a:p>
            <a:r>
              <a:rPr lang="en-US">
                <a:cs typeface="Arial"/>
              </a:rPr>
              <a:t>Update and add pictures</a:t>
            </a:r>
            <a:endParaRPr lang="en-US"/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3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Jen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0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Lynn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9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1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Matt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FABD-39E2-4620-B0EE-21B21B4E85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571856"/>
            <a:ext cx="6858000" cy="2387600"/>
          </a:xfrm>
        </p:spPr>
        <p:txBody>
          <a:bodyPr anchor="b"/>
          <a:lstStyle>
            <a:lvl1pPr algn="l">
              <a:defRPr sz="6000" b="1">
                <a:solidFill>
                  <a:srgbClr val="C41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Presentation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356087" y="3445565"/>
            <a:ext cx="135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lang="en-US" sz="4400" b="1" kern="1200" dirty="0">
                <a:solidFill>
                  <a:srgbClr val="C414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58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40"/>
            <a:ext cx="7886700" cy="2852737"/>
          </a:xfrm>
        </p:spPr>
        <p:txBody>
          <a:bodyPr anchor="b">
            <a:normAutofit/>
          </a:bodyPr>
          <a:lstStyle>
            <a:lvl1pPr>
              <a:defRPr lang="en-US" sz="6000" b="1" kern="1200" dirty="0">
                <a:solidFill>
                  <a:srgbClr val="C414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974" y="4589465"/>
            <a:ext cx="78867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4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3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lang="en-US" sz="4400" b="1" kern="1200" dirty="0">
                <a:solidFill>
                  <a:srgbClr val="C414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7"/>
            <a:ext cx="7886700" cy="1325563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1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C41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73239" y="6526213"/>
            <a:ext cx="3125788" cy="231775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rgbClr val="B5001B"/>
                </a:solidFill>
              </a:defRPr>
            </a:lvl1pPr>
          </a:lstStyle>
          <a:p>
            <a:pPr lvl="0"/>
            <a:r>
              <a:rPr lang="en-CA"/>
              <a:t>Title of presentation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/>
          <a:lstStyle>
            <a:lvl1pPr>
              <a:defRPr b="1">
                <a:solidFill>
                  <a:srgbClr val="C41424"/>
                </a:solidFill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301A-6286-9F46-BE10-AE16E014404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13BE3-B055-DA4E-B1D3-BFFCFF8E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5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20CEF55-5979-47BF-AB82-BC50C2BE7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0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utrition.acadiau.ca/about-the-program/degree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acadiau.ca/myacadia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guides.acadiau.ca/nut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ritingcentre.acadiau.ca/writing-tutorials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writingcentre.acadiau.ca/workshops-and-presentations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dev.ca/placenam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hose.land/en/" TargetMode="External"/><Relationship Id="rId5" Type="http://schemas.openxmlformats.org/officeDocument/2006/relationships/hyperlink" Target="https://www.cbu.ca/indigenous-affairs/mikmaq-resource-centre/treaties/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gistrar.acadiau.ca/AcademicCalendars.html" TargetMode="External"/><Relationship Id="rId4" Type="http://schemas.openxmlformats.org/officeDocument/2006/relationships/hyperlink" Target="https://nutrition.acadiau.ca/student-academics/student-handbook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ritingcentre.acadiau.ca/home.html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library.acadiau.ca/hom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2.acadiau.ca/student-life/health-wellness/clinic.html" TargetMode="External"/><Relationship Id="rId5" Type="http://schemas.openxmlformats.org/officeDocument/2006/relationships/hyperlink" Target="https://www2.acadiau.ca/student-life/accessiblelearning.html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2.acadiau.ca/student-life/health-wellness/mental-health/counselling-sessions.html" TargetMode="External"/><Relationship Id="rId9" Type="http://schemas.openxmlformats.org/officeDocument/2006/relationships/hyperlink" Target="https://www.facebook.com/AcadiaWomensCentr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building with a brick and glass facade&#10;&#10;Description automatically generated">
            <a:extLst>
              <a:ext uri="{FF2B5EF4-FFF2-40B4-BE49-F238E27FC236}">
                <a16:creationId xmlns:a16="http://schemas.microsoft.com/office/drawing/2014/main" id="{45785391-71EB-CCC5-FD3C-65FCEA908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l="14390" r="6299"/>
          <a:stretch/>
        </p:blipFill>
        <p:spPr>
          <a:xfrm>
            <a:off x="-54574" y="-785364"/>
            <a:ext cx="9243715" cy="86952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E1B5086-F7AF-038B-13D4-9E55847F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24" y="365127"/>
            <a:ext cx="7875327" cy="1086728"/>
          </a:xfrm>
        </p:spPr>
        <p:txBody>
          <a:bodyPr anchor="ctr">
            <a:normAutofit/>
          </a:bodyPr>
          <a:lstStyle/>
          <a:p>
            <a:pPr algn="ctr"/>
            <a:r>
              <a:rPr lang="en-CA" sz="280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School of Nutrition &amp; Dietetics</a:t>
            </a:r>
            <a:br>
              <a:rPr lang="en-CA" sz="2800"/>
            </a:br>
            <a:endParaRPr lang="en-CA" sz="2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590C6C9-02EF-B958-1177-7769CC67C1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239" y="6526213"/>
            <a:ext cx="3125788" cy="2317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dirty="0"/>
              <a:t>Fall 2025 Orientation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7F6CB-3E9B-A61C-C82B-36614655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10202" y="6466784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20CEF55-5979-47BF-AB82-BC50C2BE769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978AD-A70D-9CDC-126F-23FF8D4A66EF}"/>
              </a:ext>
            </a:extLst>
          </p:cNvPr>
          <p:cNvSpPr txBox="1"/>
          <p:nvPr/>
        </p:nvSpPr>
        <p:spPr>
          <a:xfrm>
            <a:off x="881907" y="1621647"/>
            <a:ext cx="784973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Segoe UI"/>
              </a:rPr>
              <a:t>Welcome to SND! </a:t>
            </a:r>
          </a:p>
          <a:p>
            <a:pPr algn="ctr"/>
            <a:endParaRPr lang="en-US" sz="2800" b="1">
              <a:latin typeface="Arial"/>
              <a:cs typeface="Segoe UI"/>
            </a:endParaRPr>
          </a:p>
          <a:p>
            <a:pPr algn="ctr"/>
            <a:r>
              <a:rPr lang="en-US" sz="2800" b="1">
                <a:latin typeface="Arial"/>
                <a:cs typeface="Segoe UI"/>
              </a:rPr>
              <a:t>Congratulations on your achievements. </a:t>
            </a:r>
          </a:p>
          <a:p>
            <a:pPr algn="ctr"/>
            <a:r>
              <a:rPr lang="en-US" sz="2800" b="1">
                <a:latin typeface="Arial"/>
                <a:cs typeface="Segoe UI"/>
              </a:rPr>
              <a:t>You have worked hard to be here.</a:t>
            </a:r>
          </a:p>
          <a:p>
            <a:pPr algn="ctr"/>
            <a:endParaRPr lang="en-US" sz="2800" b="1">
              <a:latin typeface="Arial"/>
              <a:cs typeface="Segoe UI"/>
            </a:endParaRPr>
          </a:p>
          <a:p>
            <a:pPr algn="ctr"/>
            <a:r>
              <a:rPr lang="en-US" sz="2800" b="1">
                <a:latin typeface="Arial"/>
                <a:cs typeface="Segoe UI"/>
              </a:rPr>
              <a:t>Make yourself at home.  ​</a:t>
            </a:r>
          </a:p>
          <a:p>
            <a:pPr algn="ctr"/>
            <a:endParaRPr lang="en-US" sz="2400">
              <a:latin typeface="Arial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8010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C934-D5AF-BF77-F59D-B4CC23CB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b="1">
                <a:latin typeface="Arial"/>
                <a:cs typeface="Arial"/>
              </a:rPr>
              <a:t>What do these folks do all 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57698-AC26-F41D-456F-5678004FE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Administrating/Coordinating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Supporting students and faculty with the administrative work required to succeed</a:t>
            </a:r>
          </a:p>
          <a:p>
            <a:r>
              <a:rPr lang="en-US">
                <a:solidFill>
                  <a:schemeClr val="bg1"/>
                </a:solidFill>
                <a:cs typeface="Arial"/>
              </a:rPr>
              <a:t>Teaching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Teaching courses (5)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Practicum supervision</a:t>
            </a:r>
          </a:p>
          <a:p>
            <a:r>
              <a:rPr lang="en-US">
                <a:solidFill>
                  <a:schemeClr val="bg1"/>
                </a:solidFill>
                <a:cs typeface="Arial"/>
              </a:rPr>
              <a:t>Research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Planning and funding, collecting and analyzing data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Publishing</a:t>
            </a:r>
          </a:p>
          <a:p>
            <a:r>
              <a:rPr lang="en-US">
                <a:solidFill>
                  <a:schemeClr val="bg1"/>
                </a:solidFill>
                <a:cs typeface="Arial"/>
              </a:rPr>
              <a:t>Service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Committees etc. at Acadia, in community and industry</a:t>
            </a:r>
          </a:p>
          <a:p>
            <a:pPr lvl="1"/>
            <a:r>
              <a:rPr lang="en-US">
                <a:solidFill>
                  <a:schemeClr val="bg1"/>
                </a:solidFill>
                <a:cs typeface="Arial"/>
              </a:rPr>
              <a:t>Coaching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377DA-5050-2C2E-8F82-0E54114694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Fall 2025 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37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>
            <a:extLst>
              <a:ext uri="{FF2B5EF4-FFF2-40B4-BE49-F238E27FC236}">
                <a16:creationId xmlns:a16="http://schemas.microsoft.com/office/drawing/2014/main" id="{2601F46E-2AC4-6D2E-B6ED-489DE15F9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438" r="6250" b="625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6F7C4-B1F4-660C-283F-B6A82692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93" y="515345"/>
            <a:ext cx="6858000" cy="18672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How do I address my course instructors? </a:t>
            </a:r>
            <a:endParaRPr lang="en-US" sz="60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CED9D-F5F7-841A-1353-A40CF7F5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4B7E4EF-A1BD-40F4-AB7B-04F084DD991D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7D3BC-C9EB-95CE-A15E-C9D2E627B043}"/>
              </a:ext>
            </a:extLst>
          </p:cNvPr>
          <p:cNvSpPr txBox="1"/>
          <p:nvPr/>
        </p:nvSpPr>
        <p:spPr>
          <a:xfrm>
            <a:off x="1188203" y="2776780"/>
            <a:ext cx="658677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Best to start off using Dr. XYZ until invited otherwise by the course instructor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Cordial, courteous, and semi-formal tone and language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Punctuated and grammatically correct text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Clear, concise message and subject line with course code and name if appropriate</a:t>
            </a:r>
          </a:p>
        </p:txBody>
      </p:sp>
    </p:spTree>
    <p:extLst>
      <p:ext uri="{BB962C8B-B14F-4D97-AF65-F5344CB8AC3E}">
        <p14:creationId xmlns:p14="http://schemas.microsoft.com/office/powerpoint/2010/main" val="518153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026F-0799-6CC7-32E3-ED3EBAC1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74146"/>
            <a:ext cx="7886695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BSN Programs and Advising Sheets</a:t>
            </a:r>
            <a:endParaRPr lang="en-US" sz="3700" kern="1200">
              <a:solidFill>
                <a:schemeClr val="tx1"/>
              </a:solidFill>
              <a:latin typeface="+mj-lt"/>
              <a:cs typeface="Calibri Light"/>
            </a:endParaRPr>
          </a:p>
        </p:txBody>
      </p:sp>
      <p:pic>
        <p:nvPicPr>
          <p:cNvPr id="6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E5CF7F-ABEE-9171-E62C-C84F9DC822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3883" t="-61" r="15781" b="7584"/>
          <a:stretch/>
        </p:blipFill>
        <p:spPr>
          <a:xfrm>
            <a:off x="624078" y="2160307"/>
            <a:ext cx="4663440" cy="38541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A3ECF-296B-DCE1-D9B6-278A34727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316" y="2154936"/>
            <a:ext cx="3194889" cy="4172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dirty="0">
                <a:latin typeface="+mn-lt"/>
                <a:cs typeface="+mn-cs"/>
              </a:rPr>
              <a:t>Our BSN degree is a four-year program if you take and pass five courses in each fall and winter term</a:t>
            </a:r>
            <a:endParaRPr lang="en-US" sz="1800" dirty="0">
              <a:latin typeface="+mn-lt"/>
              <a:cs typeface="Calibri"/>
            </a:endParaRPr>
          </a:p>
          <a:p>
            <a:r>
              <a:rPr lang="en-US" sz="1800" dirty="0">
                <a:latin typeface="+mn-lt"/>
                <a:cs typeface="+mn-cs"/>
              </a:rPr>
              <a:t>Core nutrition courses are only offered once per academic year</a:t>
            </a:r>
            <a:endParaRPr lang="en-US" sz="1800" dirty="0">
              <a:latin typeface="+mn-lt"/>
              <a:cs typeface="Calibri"/>
            </a:endParaRPr>
          </a:p>
          <a:p>
            <a:r>
              <a:rPr lang="en-US" sz="1800" dirty="0">
                <a:latin typeface="+mn-lt"/>
                <a:cs typeface="+mn-cs"/>
              </a:rPr>
              <a:t>Many first- and second-year courses are prerequisites for third- and fourth- year courses</a:t>
            </a:r>
            <a:endParaRPr lang="en-US" sz="1800" dirty="0">
              <a:latin typeface="+mn-lt"/>
              <a:cs typeface="Calibri"/>
            </a:endParaRPr>
          </a:p>
          <a:p>
            <a:r>
              <a:rPr lang="en-US" sz="1800" dirty="0">
                <a:latin typeface="+mn-lt"/>
                <a:cs typeface="+mn-cs"/>
              </a:rPr>
              <a:t>Careful planning is important; make use of the BSN advising sheets found </a:t>
            </a:r>
            <a:r>
              <a:rPr lang="en-US" sz="1800" dirty="0">
                <a:latin typeface="+mn-lt"/>
                <a:cs typeface="+mn-cs"/>
                <a:hlinkClick r:id="rId4"/>
              </a:rPr>
              <a:t>here</a:t>
            </a:r>
            <a:r>
              <a:rPr lang="en-US" sz="1800" dirty="0">
                <a:latin typeface="+mn-lt"/>
                <a:cs typeface="+mn-cs"/>
              </a:rPr>
              <a:t> on SND website</a:t>
            </a:r>
            <a:endParaRPr lang="en-US" sz="18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177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CF0D-690C-E4FC-A802-8F716E99A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605" y="734836"/>
            <a:ext cx="4655262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Self-Service </a:t>
            </a:r>
            <a:br>
              <a:rPr lang="en-US" sz="400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(aka Colleague)</a:t>
            </a:r>
            <a:endParaRPr lang="en-US" sz="4000">
              <a:solidFill>
                <a:schemeClr val="tx1"/>
              </a:solidFill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67D9F-B53B-388F-1467-774403124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605" y="2459756"/>
            <a:ext cx="4501582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+mn-lt"/>
                <a:cs typeface="+mn-cs"/>
              </a:rPr>
              <a:t>How do I login?</a:t>
            </a:r>
            <a:endParaRPr lang="en-US" sz="2000">
              <a:latin typeface="+mn-lt"/>
              <a:cs typeface="Calibri"/>
            </a:endParaRPr>
          </a:p>
          <a:p>
            <a:pPr lvl="1"/>
            <a:r>
              <a:rPr lang="en-US" sz="2000">
                <a:latin typeface="+mn-lt"/>
                <a:cs typeface="+mn-cs"/>
                <a:hlinkClick r:id="rId3"/>
              </a:rPr>
              <a:t>https://www2.acadiau.ca/myacadia.html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What do I use self service for?</a:t>
            </a:r>
            <a:endParaRPr lang="en-US" sz="2000">
              <a:latin typeface="+mn-lt"/>
              <a:cs typeface="Calibri"/>
            </a:endParaRPr>
          </a:p>
          <a:p>
            <a:r>
              <a:rPr lang="en-US" sz="2000">
                <a:latin typeface="+mn-lt"/>
                <a:cs typeface="+mn-cs"/>
              </a:rPr>
              <a:t>Who do I ask if I am having problems with Colleague?</a:t>
            </a:r>
            <a:endParaRPr lang="en-US" sz="2000">
              <a:latin typeface="+mn-lt"/>
              <a:cs typeface="Calibri"/>
            </a:endParaRPr>
          </a:p>
          <a:p>
            <a:pPr lvl="1"/>
            <a:r>
              <a:rPr lang="en-US" sz="1800">
                <a:latin typeface="+mn-lt"/>
                <a:cs typeface="+mn-cs"/>
              </a:rPr>
              <a:t>Registrar’s Office</a:t>
            </a:r>
            <a:endParaRPr lang="en-US" sz="1800">
              <a:latin typeface="+mn-lt"/>
              <a:cs typeface="Calibri"/>
            </a:endParaRPr>
          </a:p>
          <a:p>
            <a:pPr lvl="1"/>
            <a:r>
              <a:rPr lang="en-US" sz="1800">
                <a:latin typeface="+mn-lt"/>
                <a:cs typeface="+mn-cs"/>
              </a:rPr>
              <a:t>Lynn Coleman</a:t>
            </a:r>
            <a:endParaRPr lang="en-US" sz="1800">
              <a:latin typeface="+mn-lt"/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264D44D-2A30-3ADF-F0DC-DA9FDBDAF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6" r="1282" b="4673"/>
          <a:stretch/>
        </p:blipFill>
        <p:spPr>
          <a:xfrm>
            <a:off x="1914" y="10"/>
            <a:ext cx="3658028" cy="6820589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10C70-FA68-4EE8-5F4E-A0707A70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20CEF55-5979-47BF-AB82-BC50C2BE7699}" type="slidenum">
              <a:rPr lang="en-US" b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b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69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5D72031-97CC-53A7-A95F-90969D75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The Library...</a:t>
            </a:r>
            <a:br>
              <a:rPr lang="en-US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                   an indispensable resource!</a:t>
            </a:r>
            <a:endParaRPr lang="en-US" sz="400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07D5CC-6A57-7BC8-C0D9-914D0DD9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6" r="22869" b="-1"/>
          <a:stretch/>
        </p:blipFill>
        <p:spPr>
          <a:xfrm>
            <a:off x="415276" y="2387381"/>
            <a:ext cx="4677156" cy="3660185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044EEA-4994-1D85-AB25-B71A535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459268"/>
            <a:ext cx="2852928" cy="41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latin typeface="+mn-lt"/>
                <a:ea typeface="Calibri"/>
                <a:cs typeface="Calibri"/>
              </a:rPr>
              <a:t>Readings, research, &amp; referencing</a:t>
            </a:r>
          </a:p>
          <a:p>
            <a:r>
              <a:rPr lang="en-US" sz="2200" dirty="0">
                <a:latin typeface="+mn-lt"/>
                <a:ea typeface="Calibri"/>
                <a:cs typeface="Calibri"/>
              </a:rPr>
              <a:t>Access the library's excellent resources here: </a:t>
            </a:r>
            <a:endParaRPr lang="en-US" dirty="0"/>
          </a:p>
          <a:p>
            <a:pPr marL="457200" lvl="1" indent="0">
              <a:buNone/>
            </a:pPr>
            <a:r>
              <a:rPr lang="en-US" sz="1800" dirty="0">
                <a:latin typeface="Arial"/>
                <a:ea typeface="Calibri"/>
                <a:cs typeface="Arial"/>
                <a:hlinkClick r:id="rId4"/>
              </a:rPr>
              <a:t>https://libguides.acadiau.ca/nutr</a:t>
            </a:r>
            <a:endParaRPr lang="en-US" sz="1800" dirty="0">
              <a:latin typeface="+mn-lt"/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alibri"/>
                <a:ea typeface="Calibri"/>
                <a:cs typeface="Arial"/>
              </a:rPr>
              <a:t>Hailey Wills</a:t>
            </a:r>
            <a:r>
              <a:rPr lang="en-US" sz="2000" b="1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>
                <a:latin typeface="+mn-lt"/>
                <a:ea typeface="Calibri"/>
                <a:cs typeface="Calibri"/>
              </a:rPr>
              <a:t>is the subject librarian for Nutrition and Dietetics</a:t>
            </a:r>
          </a:p>
          <a:p>
            <a:endParaRPr lang="en-US" sz="200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76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6DF9-79E3-85DB-8D64-851E0D97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The Writing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307C-81C8-7DD0-BC81-6F3B05D9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1500">
                <a:latin typeface="+mn-lt"/>
                <a:cs typeface="+mn-cs"/>
              </a:rPr>
              <a:t>The Writing Centre offers free help to students wanting to improve their writing skills. You can sign up online today:</a:t>
            </a:r>
          </a:p>
          <a:p>
            <a:pPr lvl="1"/>
            <a:r>
              <a:rPr lang="en-US" sz="1500">
                <a:latin typeface="+mn-lt"/>
                <a:cs typeface="+mn-cs"/>
              </a:rPr>
              <a:t>To book a one-to-one appointment with a trained writing tutor, click here:</a:t>
            </a:r>
          </a:p>
          <a:p>
            <a:pPr marL="685800" lvl="2"/>
            <a:r>
              <a:rPr lang="en-US" sz="1500">
                <a:latin typeface="+mn-lt"/>
                <a:cs typeface="+mn-cs"/>
                <a:hlinkClick r:id="rId3"/>
              </a:rPr>
              <a:t>writingcentre.acadiau.ca/writing-tutorials.html</a:t>
            </a:r>
            <a:endParaRPr lang="en-US" sz="1500">
              <a:latin typeface="+mn-lt"/>
              <a:cs typeface="+mn-cs"/>
            </a:endParaRPr>
          </a:p>
          <a:p>
            <a:pPr lvl="1"/>
            <a:r>
              <a:rPr lang="en-US" sz="1500">
                <a:latin typeface="+mn-lt"/>
                <a:cs typeface="+mn-cs"/>
              </a:rPr>
              <a:t>To see which helpful presentations and workshops you’ll want to attend this year, click here:</a:t>
            </a:r>
          </a:p>
          <a:p>
            <a:pPr marL="685800" lvl="2"/>
            <a:r>
              <a:rPr lang="en-US" sz="1500">
                <a:latin typeface="+mn-lt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writingcentre.acadiau.ca/workshops-and-presentations.html</a:t>
            </a:r>
            <a:endParaRPr lang="en-US" sz="1500">
              <a:latin typeface="+mn-lt"/>
              <a:cs typeface="+mn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B991A23-6173-AE9C-9276-B5C2F29B47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l="28741" r="25173" b="-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789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AC43-447C-2144-A232-BBEE86C0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>
                <a:latin typeface="Arial"/>
                <a:cs typeface="Arial"/>
              </a:rPr>
              <a:t>Grades....take it in stride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37B8-DEA3-2141-9E9B-01D0DBFD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Arial"/>
              </a:rPr>
              <a:t>Aim for learning, not As...</a:t>
            </a:r>
            <a:endParaRPr lang="en-US" sz="1800"/>
          </a:p>
          <a:p>
            <a:pPr lvl="1" indent="-342900"/>
            <a:r>
              <a:rPr lang="en-US" sz="1800">
                <a:cs typeface="Arial"/>
              </a:rPr>
              <a:t>We know, we've been there, that is easier said than done</a:t>
            </a:r>
          </a:p>
          <a:p>
            <a:r>
              <a:rPr lang="en-US" sz="1800">
                <a:cs typeface="Arial"/>
              </a:rPr>
              <a:t>Very normal for your first-year grades to be lower than you're used to </a:t>
            </a:r>
          </a:p>
          <a:p>
            <a:pPr lvl="1" indent="-342900"/>
            <a:r>
              <a:rPr lang="en-US" sz="1800">
                <a:cs typeface="Arial"/>
              </a:rPr>
              <a:t>Different expectations</a:t>
            </a:r>
          </a:p>
          <a:p>
            <a:pPr lvl="1">
              <a:spcBef>
                <a:spcPts val="0"/>
              </a:spcBef>
            </a:pPr>
            <a:r>
              <a:rPr lang="en-US" sz="1800">
                <a:cs typeface="Arial"/>
              </a:rPr>
              <a:t>More independent work and responsibility</a:t>
            </a:r>
          </a:p>
          <a:p>
            <a:pPr lvl="1">
              <a:spcBef>
                <a:spcPts val="0"/>
              </a:spcBef>
            </a:pPr>
            <a:r>
              <a:rPr lang="en-US" sz="1800">
                <a:cs typeface="Arial"/>
              </a:rPr>
              <a:t>Learning curve comes with different style of teaching and learning</a:t>
            </a:r>
          </a:p>
          <a:p>
            <a:pPr lvl="1">
              <a:spcBef>
                <a:spcPts val="0"/>
              </a:spcBef>
            </a:pPr>
            <a:r>
              <a:rPr lang="en-US" sz="1800">
                <a:cs typeface="Arial"/>
              </a:rPr>
              <a:t>Different grade scales…a "C" is "average".</a:t>
            </a:r>
          </a:p>
          <a:p>
            <a:r>
              <a:rPr lang="en-US" sz="1800">
                <a:cs typeface="Arial"/>
              </a:rPr>
              <a:t>1st year course averages are typically 65%-70% (C+ to B-)</a:t>
            </a:r>
          </a:p>
        </p:txBody>
      </p:sp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8E46C9-DA70-3E2C-5DE9-1844BB90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71"/>
          <a:stretch/>
        </p:blipFill>
        <p:spPr>
          <a:xfrm rot="5400000">
            <a:off x="5186386" y="2664333"/>
            <a:ext cx="4096512" cy="29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6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E59D-9FE6-B946-8798-F84A104C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>
                <a:latin typeface="Arial"/>
                <a:cs typeface="Arial"/>
              </a:rPr>
              <a:t>What electives should I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66E2E-7ABD-D641-B2D8-373654DE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1800"/>
              <a:t>University is about personal and professional growth...choose with this in mind!</a:t>
            </a:r>
            <a:endParaRPr lang="en-US" sz="1800">
              <a:cs typeface="Arial"/>
            </a:endParaRPr>
          </a:p>
          <a:p>
            <a:r>
              <a:rPr lang="en-US" sz="1800"/>
              <a:t>Expand one’s global and self-awareness,  critical thinking, and communication skills</a:t>
            </a:r>
            <a:endParaRPr lang="en-US" sz="1800">
              <a:cs typeface="Arial"/>
            </a:endParaRPr>
          </a:p>
          <a:p>
            <a:r>
              <a:rPr lang="en-US" sz="1800"/>
              <a:t>Ask other students about their experience</a:t>
            </a:r>
            <a:endParaRPr lang="en-US" sz="1800">
              <a:cs typeface="Arial"/>
            </a:endParaRPr>
          </a:p>
          <a:p>
            <a:pPr lvl="0"/>
            <a:r>
              <a:rPr lang="en-US" sz="1800"/>
              <a:t>Increase your knowledge of a specialized area in your chosen career path or field</a:t>
            </a:r>
            <a:endParaRPr lang="en-US" sz="1800">
              <a:cs typeface="Arial"/>
            </a:endParaRPr>
          </a:p>
          <a:p>
            <a:r>
              <a:rPr lang="en-US" sz="1800"/>
              <a:t>Taking classes on new subjects is incredibly important to intellectual and personal growth</a:t>
            </a:r>
            <a:endParaRPr lang="en-US" sz="1800">
              <a:cs typeface="Arial"/>
            </a:endParaRPr>
          </a:p>
          <a:p>
            <a:pPr lvl="1"/>
            <a:r>
              <a:rPr lang="en-US" sz="1800"/>
              <a:t>Develop new ways of thinking </a:t>
            </a:r>
            <a:endParaRPr lang="en-US" sz="1800">
              <a:cs typeface="Arial"/>
            </a:endParaRPr>
          </a:p>
          <a:p>
            <a:pPr lvl="1"/>
            <a:r>
              <a:rPr lang="en-US" sz="1800"/>
              <a:t>Develop a broader social circle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cs typeface="Arial"/>
              </a:rPr>
              <a:t>Engage in the world in new ways</a:t>
            </a:r>
          </a:p>
          <a:p>
            <a:endParaRPr lang="en-US" sz="1800">
              <a:cs typeface="Arial"/>
            </a:endParaRPr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F4EDAA6-B286-2DA1-D967-F716A008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r="-3" b="-3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u="sng"/>
              <a:t>Acadia Food and Nutrition Society (AFNS)</a:t>
            </a:r>
            <a:br>
              <a:rPr lang="en-US" sz="1500"/>
            </a:br>
            <a:r>
              <a:rPr lang="en-US" sz="1500" b="1"/>
              <a:t>    </a:t>
            </a:r>
            <a:br>
              <a:rPr lang="en-US" sz="1500" b="1"/>
            </a:br>
            <a:endParaRPr lang="en-US" sz="150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9369" y="2071316"/>
            <a:ext cx="503516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latin typeface="+mn-lt"/>
              </a:rPr>
              <a:t>What We Do</a:t>
            </a:r>
          </a:p>
          <a:p>
            <a:pPr lvl="1"/>
            <a:r>
              <a:rPr lang="en-US" sz="1600">
                <a:latin typeface="+mn-lt"/>
              </a:rPr>
              <a:t>Bi-weekly meetings </a:t>
            </a:r>
          </a:p>
          <a:p>
            <a:pPr lvl="1"/>
            <a:r>
              <a:rPr lang="en-US" sz="1600">
                <a:latin typeface="+mn-lt"/>
              </a:rPr>
              <a:t>Weekly meetings for Exec team</a:t>
            </a:r>
          </a:p>
          <a:p>
            <a:pPr lvl="1"/>
            <a:r>
              <a:rPr lang="en-US" sz="1600">
                <a:latin typeface="+mn-lt"/>
              </a:rPr>
              <a:t>Plan and host educational, fundraising, and social events (ie. Trivia Night, coffee house, end of year banquet, pizza social, Christmas party, yoga, and more...)</a:t>
            </a:r>
          </a:p>
          <a:p>
            <a:r>
              <a:rPr lang="en-US" sz="1600" b="1">
                <a:latin typeface="+mn-lt"/>
              </a:rPr>
              <a:t>Why You Should Join!</a:t>
            </a:r>
          </a:p>
          <a:p>
            <a:pPr lvl="1"/>
            <a:r>
              <a:rPr lang="en-US" sz="1600">
                <a:latin typeface="+mn-lt"/>
              </a:rPr>
              <a:t>To become more involved in the Nutrition department</a:t>
            </a:r>
          </a:p>
          <a:p>
            <a:pPr lvl="1"/>
            <a:r>
              <a:rPr lang="en-US" sz="1600">
                <a:latin typeface="+mn-lt"/>
              </a:rPr>
              <a:t>Meet new people &amp; professors</a:t>
            </a:r>
          </a:p>
          <a:p>
            <a:pPr lvl="1"/>
            <a:r>
              <a:rPr lang="en-US" sz="1600">
                <a:latin typeface="+mn-lt"/>
              </a:rPr>
              <a:t>Resumé builder</a:t>
            </a:r>
          </a:p>
          <a:p>
            <a:pPr lvl="1"/>
            <a:r>
              <a:rPr lang="en-US" sz="1600">
                <a:latin typeface="+mn-lt"/>
              </a:rPr>
              <a:t>Improve planning &amp; organizing skills</a:t>
            </a:r>
          </a:p>
          <a:p>
            <a:pPr lvl="1"/>
            <a:r>
              <a:rPr lang="en-US" sz="1600">
                <a:latin typeface="+mn-lt"/>
              </a:rPr>
              <a:t>Fun and exciting events to attend, plan and volunteer</a:t>
            </a:r>
          </a:p>
          <a:p>
            <a:endParaRPr lang="en-US" sz="1600">
              <a:latin typeface="+mn-lt"/>
            </a:endParaRPr>
          </a:p>
        </p:txBody>
      </p:sp>
      <p:pic>
        <p:nvPicPr>
          <p:cNvPr id="2" name="Picture 1" descr="Two women sitting at a table&#10;&#10;Description automatically generated">
            <a:extLst>
              <a:ext uri="{FF2B5EF4-FFF2-40B4-BE49-F238E27FC236}">
                <a16:creationId xmlns:a16="http://schemas.microsoft.com/office/drawing/2014/main" id="{C2D5ED96-D355-9387-A51A-4D070436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639" y="2148206"/>
            <a:ext cx="2743200" cy="37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432D-90A2-0344-9B70-7A1FF6BC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544570"/>
            <a:ext cx="2508396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Instagram:</a:t>
            </a:r>
            <a:r>
              <a:rPr lang="en-US" sz="29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@afns.acadiau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E33E97-801A-7877-2E9C-777195BF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3" r="25251" b="-2"/>
          <a:stretch/>
        </p:blipFill>
        <p:spPr>
          <a:xfrm>
            <a:off x="20" y="-1"/>
            <a:ext cx="2981578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7955C4F-7CA7-9E2B-1636-18B48ED76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39" r="12088" b="-5"/>
          <a:stretch/>
        </p:blipFill>
        <p:spPr>
          <a:xfrm>
            <a:off x="6238279" y="-1"/>
            <a:ext cx="2904492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7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3E8B0C37-D038-A9DE-4570-D3ECA9168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1" r="20172" b="1"/>
          <a:stretch/>
        </p:blipFill>
        <p:spPr>
          <a:xfrm>
            <a:off x="3074024" y="-1"/>
            <a:ext cx="2997786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784CF-31D2-8148-91B8-9B325105CF08}"/>
              </a:ext>
            </a:extLst>
          </p:cNvPr>
          <p:cNvSpPr txBox="1"/>
          <p:nvPr/>
        </p:nvSpPr>
        <p:spPr>
          <a:xfrm>
            <a:off x="3328329" y="4683665"/>
            <a:ext cx="5360611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400" dirty="0">
              <a:cs typeface="Calibri"/>
            </a:endParaRPr>
          </a:p>
          <a:p>
            <a:pPr marL="3429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Executive Team: Co-Presidents, Co-vice Presidents, Social, Education, Fundraising, Educational, Treasurer, Communications, 2nd year Rep</a:t>
            </a:r>
            <a:endParaRPr lang="en-US" sz="12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Calendar in Student Lounge (4th floor Huggins)</a:t>
            </a:r>
            <a:endParaRPr lang="en-US" sz="1200" dirty="0">
              <a:cs typeface="Calibri"/>
            </a:endParaRPr>
          </a:p>
          <a:p>
            <a:pPr marL="342900" indent="-228600" fontAlgn="base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Please check email regularly for most up to date information on events, and Instagram for reminders </a:t>
            </a:r>
            <a:endParaRPr lang="en-US" sz="12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3247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6CA6248F-3BE7-FD51-BB22-40E172E01692}"/>
              </a:ext>
            </a:extLst>
          </p:cNvPr>
          <p:cNvSpPr txBox="1"/>
          <p:nvPr/>
        </p:nvSpPr>
        <p:spPr>
          <a:xfrm>
            <a:off x="533922" y="5146889"/>
            <a:ext cx="56312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>
                <a:ea typeface="+mn-lt"/>
                <a:cs typeface="+mn-lt"/>
              </a:rPr>
              <a:t>Maps courtesy of Ta’n </a:t>
            </a:r>
            <a:r>
              <a:rPr lang="en-US" sz="1200" i="1" err="1">
                <a:ea typeface="+mn-lt"/>
                <a:cs typeface="+mn-lt"/>
              </a:rPr>
              <a:t>Weji-squlia’tiek</a:t>
            </a:r>
            <a:r>
              <a:rPr lang="en-US" sz="1200" i="1">
                <a:ea typeface="+mn-lt"/>
                <a:cs typeface="+mn-lt"/>
              </a:rPr>
              <a:t> (Mi’kmaw Place Names and Digital Atlas) </a:t>
            </a:r>
            <a:r>
              <a:rPr lang="en-CA" sz="1200" i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https://www.mapdev.ca/placenames/</a:t>
            </a:r>
            <a:endParaRPr lang="en-US" sz="1200" i="1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3470182-1D62-9EB3-6928-3B33CAFE9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78" y="338341"/>
            <a:ext cx="5270103" cy="3768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9C0E87-333C-9AEA-D217-44FD497A2AF8}"/>
              </a:ext>
            </a:extLst>
          </p:cNvPr>
          <p:cNvSpPr txBox="1"/>
          <p:nvPr/>
        </p:nvSpPr>
        <p:spPr>
          <a:xfrm>
            <a:off x="5980088" y="335774"/>
            <a:ext cx="2883204" cy="36061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00"/>
              </a:spcBef>
            </a:pPr>
            <a:r>
              <a:rPr lang="en-US" sz="1500" dirty="0">
                <a:ea typeface="+mn-lt"/>
                <a:cs typeface="+mn-lt"/>
              </a:rPr>
              <a:t>Acadia University is located in </a:t>
            </a:r>
            <a:r>
              <a:rPr lang="en-US" sz="1500" dirty="0" err="1">
                <a:ea typeface="+mn-lt"/>
                <a:cs typeface="+mn-lt"/>
              </a:rPr>
              <a:t>Mtaban</a:t>
            </a:r>
            <a:r>
              <a:rPr lang="en-US" sz="1500" dirty="0">
                <a:ea typeface="+mn-lt"/>
                <a:cs typeface="+mn-lt"/>
              </a:rPr>
              <a:t> (Wolfville), </a:t>
            </a:r>
            <a:r>
              <a:rPr lang="en-US" sz="1500" b="1" dirty="0" err="1">
                <a:ea typeface="+mn-lt"/>
                <a:cs typeface="+mn-lt"/>
              </a:rPr>
              <a:t>Mi'kma'ki</a:t>
            </a:r>
            <a:r>
              <a:rPr lang="en-US" sz="1500" b="1" dirty="0">
                <a:ea typeface="+mn-lt"/>
                <a:cs typeface="+mn-lt"/>
              </a:rPr>
              <a:t> </a:t>
            </a:r>
            <a:r>
              <a:rPr lang="en-US" sz="1500" dirty="0">
                <a:ea typeface="+mn-lt"/>
                <a:cs typeface="+mn-lt"/>
              </a:rPr>
              <a:t>(Nova Scotia), the ancestral and unceded territory of the </a:t>
            </a:r>
            <a:r>
              <a:rPr lang="en-US" sz="1500" b="1" dirty="0">
                <a:ea typeface="+mn-lt"/>
                <a:cs typeface="+mn-lt"/>
              </a:rPr>
              <a:t>Mi'kmaq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CA" sz="1500" b="1" dirty="0" err="1">
                <a:ea typeface="+mn-lt"/>
                <a:cs typeface="+mn-lt"/>
              </a:rPr>
              <a:t>Peskotomuhkati</a:t>
            </a:r>
            <a:r>
              <a:rPr lang="en-CA" sz="1500" b="1" dirty="0">
                <a:ea typeface="+mn-lt"/>
                <a:cs typeface="+mn-lt"/>
              </a:rPr>
              <a:t> </a:t>
            </a:r>
            <a:r>
              <a:rPr lang="en-CA" sz="1500" dirty="0">
                <a:ea typeface="+mn-lt"/>
                <a:cs typeface="+mn-lt"/>
              </a:rPr>
              <a:t>(Passamaquoddy),</a:t>
            </a:r>
            <a:r>
              <a:rPr lang="en-US" sz="1500" dirty="0">
                <a:ea typeface="+mn-lt"/>
                <a:cs typeface="+mn-lt"/>
              </a:rPr>
              <a:t> and </a:t>
            </a:r>
            <a:r>
              <a:rPr lang="en-US" sz="1500" b="1" dirty="0" err="1">
                <a:ea typeface="+mn-lt"/>
                <a:cs typeface="+mn-lt"/>
              </a:rPr>
              <a:t>Wolastoqiyik</a:t>
            </a:r>
            <a:r>
              <a:rPr lang="en-US" sz="1500" dirty="0">
                <a:ea typeface="+mn-lt"/>
                <a:cs typeface="+mn-lt"/>
              </a:rPr>
              <a:t> (Maliseet) people, on the east coast of Turtle Island (Canada). </a:t>
            </a:r>
          </a:p>
          <a:p>
            <a:pPr>
              <a:spcBef>
                <a:spcPts val="200"/>
              </a:spcBef>
            </a:pPr>
            <a:endParaRPr lang="en-US" sz="1500" dirty="0">
              <a:ea typeface="+mn-lt"/>
              <a:cs typeface="+mn-lt"/>
            </a:endParaRPr>
          </a:p>
          <a:p>
            <a:pPr>
              <a:spcBef>
                <a:spcPts val="200"/>
              </a:spcBef>
            </a:pPr>
            <a:r>
              <a:rPr lang="en-US" sz="1500" dirty="0">
                <a:ea typeface="+mn-lt"/>
                <a:cs typeface="+mn-lt"/>
              </a:rPr>
              <a:t>The land, relationships, and our roles and responsibilities as treaty people are governed by the </a:t>
            </a:r>
            <a:r>
              <a:rPr lang="en-US" sz="1500" b="1" dirty="0">
                <a:ea typeface="+mn-lt"/>
                <a:cs typeface="+mn-lt"/>
                <a:hlinkClick r:id="rId5"/>
              </a:rPr>
              <a:t>Treaties of Peace and Friendship</a:t>
            </a:r>
            <a:r>
              <a:rPr lang="en-US" sz="1500" dirty="0">
                <a:ea typeface="+mn-lt"/>
                <a:cs typeface="+mn-lt"/>
              </a:rPr>
              <a:t>, 1725-1779. </a:t>
            </a:r>
            <a:endParaRPr lang="en-US" sz="1500" dirty="0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2C7E2-D523-460C-7129-90896BA3A5BA}"/>
              </a:ext>
            </a:extLst>
          </p:cNvPr>
          <p:cNvSpPr txBox="1"/>
          <p:nvPr/>
        </p:nvSpPr>
        <p:spPr>
          <a:xfrm>
            <a:off x="533922" y="4417196"/>
            <a:ext cx="5622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ea typeface="+mn-lt"/>
                <a:cs typeface="+mn-lt"/>
              </a:rPr>
              <a:t>Find out more about where you are from, where you live, work, and play at </a:t>
            </a:r>
            <a:r>
              <a:rPr lang="en-US" sz="1500">
                <a:hlinkClick r:id="rId6"/>
              </a:rPr>
              <a:t>Whose Land?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9061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9F6D-3FEE-DE72-014A-28ACA53E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SND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5695-5DB4-8597-738D-385CD9ED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/>
              <a:t>The School of Nutrition and Dietetics is for …</a:t>
            </a:r>
            <a:r>
              <a:rPr lang="en-US" sz="2400" b="1"/>
              <a:t>learning about nutrition, food and health</a:t>
            </a:r>
            <a:r>
              <a:rPr lang="en-US" sz="2400"/>
              <a:t>. </a:t>
            </a:r>
            <a:endParaRPr lang="en-US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We aim to </a:t>
            </a:r>
            <a:r>
              <a:rPr lang="en-US" sz="2400" b="1"/>
              <a:t>inspire and compel our students to learn, question, and develop into well-rounded, competent, independent nutrition leaders</a:t>
            </a:r>
            <a:r>
              <a:rPr lang="en-US" sz="2400"/>
              <a:t>. </a:t>
            </a:r>
            <a:endParaRPr lang="en-US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Our </a:t>
            </a:r>
            <a:r>
              <a:rPr lang="en-US" sz="2400" b="1"/>
              <a:t>outcomes are recognized locally and nationally</a:t>
            </a:r>
            <a:r>
              <a:rPr lang="en-US" sz="2400"/>
              <a:t>. 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2C88D-F77A-4000-0443-90A27FB4C7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Fall 2025 Orientation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8B6B5-EEE6-3734-37CA-DF6DBF3C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EF55-5979-47BF-AB82-BC50C2BE76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A793-BFAD-644E-5C7C-9CD709C2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SND Program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53BE-6FDC-2992-F3CA-F37A3D430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/>
              <a:t>1.  Prepare students with foundational and applied knowledge in food, nutrition and dietetics, incorporating and valuing: </a:t>
            </a:r>
          </a:p>
          <a:p>
            <a:pPr lvl="2"/>
            <a:r>
              <a:rPr lang="en-CA" dirty="0"/>
              <a:t>Professional written and oral communication skills </a:t>
            </a:r>
          </a:p>
          <a:p>
            <a:pPr lvl="2"/>
            <a:r>
              <a:rPr lang="en-CA" dirty="0"/>
              <a:t>Critical thinking and reflection abilities </a:t>
            </a:r>
          </a:p>
          <a:p>
            <a:pPr lvl="2"/>
            <a:r>
              <a:rPr lang="en-CA" dirty="0"/>
              <a:t>Client centeredness</a:t>
            </a:r>
          </a:p>
          <a:p>
            <a:pPr lvl="2"/>
            <a:r>
              <a:rPr lang="en-CA" dirty="0"/>
              <a:t>Teamwork, collaborative learning, community service and leadership </a:t>
            </a:r>
          </a:p>
          <a:p>
            <a:pPr lvl="2"/>
            <a:r>
              <a:rPr lang="en-CA" dirty="0"/>
              <a:t>Commitment to emerging evidence </a:t>
            </a:r>
          </a:p>
          <a:p>
            <a:pPr marL="0" indent="0">
              <a:buNone/>
            </a:pPr>
            <a:r>
              <a:rPr lang="en-CA" sz="2400" dirty="0"/>
              <a:t>2.  Prepare students to apply for careers of their choice </a:t>
            </a:r>
          </a:p>
          <a:p>
            <a:pPr marL="0" indent="0">
              <a:buNone/>
            </a:pPr>
            <a:r>
              <a:rPr lang="en-CA" sz="2400" dirty="0"/>
              <a:t>3.  Prepare students for professional and ethical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A9264-A2E2-5D7B-628A-31D3059861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Fall 2025 Orientation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EF1B-E0FE-D5FB-9333-56CEA9C8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EF55-5979-47BF-AB82-BC50C2BE769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9F6D-3FEE-DE72-014A-28ACA53E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How to Succeed in SND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5695-5DB4-8597-738D-385CD9ED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Show up as you can</a:t>
            </a:r>
          </a:p>
          <a:p>
            <a:r>
              <a:rPr lang="en-US" dirty="0">
                <a:latin typeface="Arial"/>
                <a:cs typeface="Arial"/>
              </a:rPr>
              <a:t>Be curious and humble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Support and respect your peers</a:t>
            </a:r>
          </a:p>
          <a:p>
            <a:r>
              <a:rPr lang="en-US" dirty="0">
                <a:latin typeface="Arial"/>
                <a:cs typeface="Arial"/>
              </a:rPr>
              <a:t>Strive for learning, not for grades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Take good notes, you can't remember it all</a:t>
            </a:r>
          </a:p>
          <a:p>
            <a:r>
              <a:rPr lang="en-US" dirty="0">
                <a:latin typeface="Arial"/>
                <a:cs typeface="Arial"/>
              </a:rPr>
              <a:t>Pay close attention to instructions</a:t>
            </a:r>
          </a:p>
          <a:p>
            <a:r>
              <a:rPr lang="en-US" dirty="0">
                <a:latin typeface="Arial"/>
                <a:cs typeface="Arial"/>
              </a:rPr>
              <a:t>Figure out how to answer your own questions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Ask for help when you need it</a:t>
            </a:r>
          </a:p>
          <a:p>
            <a:r>
              <a:rPr lang="en-US" dirty="0">
                <a:latin typeface="Arial"/>
                <a:cs typeface="Arial"/>
              </a:rPr>
              <a:t>Keep showing up as you can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2C88D-F77A-4000-0443-90A27FB4C7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Fall 2025 Orientation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8B6B5-EEE6-3734-37CA-DF6DBF3C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EF55-5979-47BF-AB82-BC50C2BE769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7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pport-Tip-Advice-Guidance-Help-Assistance - Performance Consulting">
            <a:extLst>
              <a:ext uri="{FF2B5EF4-FFF2-40B4-BE49-F238E27FC236}">
                <a16:creationId xmlns:a16="http://schemas.microsoft.com/office/drawing/2014/main" id="{264280B6-AFDF-F9DC-569E-57541132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094" y="636577"/>
            <a:ext cx="4000620" cy="612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65D1FFB-119B-430F-AE3D-B633515C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214"/>
            <a:ext cx="6501247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C00000"/>
                </a:solidFill>
              </a:rPr>
              <a:t>Where else to go with questions?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747D0-5E6D-43DC-82F3-82791B48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93" y="2013856"/>
            <a:ext cx="4398775" cy="423614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Course syllabi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Moodle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Course professor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  <a:hlinkClick r:id="rId4"/>
              </a:rPr>
              <a:t>SND Student Handbook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  <a:hlinkClick r:id="rId5"/>
              </a:rPr>
              <a:t>Academic Calendar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Registrar’s Office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Financial Services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ASU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Academic Supports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Health Supports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/>
          </a:p>
          <a:p>
            <a:pPr marL="0">
              <a:spcBef>
                <a:spcPts val="600"/>
              </a:spcBef>
              <a:spcAft>
                <a:spcPts val="600"/>
              </a:spcAft>
            </a:pPr>
            <a:endParaRPr lang="en-US" sz="160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/>
          </a:p>
          <a:p>
            <a:pPr marL="0"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F2E2F3-C3B0-5E07-5109-13BAE671B240}"/>
              </a:ext>
            </a:extLst>
          </p:cNvPr>
          <p:cNvSpPr txBox="1">
            <a:spLocks/>
          </p:cNvSpPr>
          <p:nvPr/>
        </p:nvSpPr>
        <p:spPr>
          <a:xfrm>
            <a:off x="628650" y="6533458"/>
            <a:ext cx="3125788" cy="231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rgbClr val="B500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Fall 2025 Orientation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5001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tree, sign, screenshot&#10;&#10;Description automatically generated">
            <a:extLst>
              <a:ext uri="{FF2B5EF4-FFF2-40B4-BE49-F238E27FC236}">
                <a16:creationId xmlns:a16="http://schemas.microsoft.com/office/drawing/2014/main" id="{862C1F12-8B3C-A917-5331-4E03A174C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7" r="12652" b="-165"/>
          <a:stretch/>
        </p:blipFill>
        <p:spPr>
          <a:xfrm>
            <a:off x="-45025" y="1"/>
            <a:ext cx="9193888" cy="554040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7F4C91-27A4-4256-A2CB-0A498C98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691" y="2682494"/>
            <a:ext cx="3343835" cy="313265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>
                <a:hlinkClick r:id="rId4"/>
              </a:rPr>
              <a:t>Counselling Services</a:t>
            </a:r>
            <a:endParaRPr lang="en-US" sz="180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>
                <a:cs typeface="Arial"/>
                <a:hlinkClick r:id="rId5"/>
              </a:rPr>
              <a:t>Accessible Learning Services</a:t>
            </a:r>
            <a:endParaRPr lang="en-US" sz="180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>
                <a:hlinkClick r:id="rId6"/>
              </a:rPr>
              <a:t>Student Health Centre</a:t>
            </a:r>
            <a:endParaRPr lang="en-US" sz="180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>
                <a:hlinkClick r:id="rId7"/>
              </a:rPr>
              <a:t>Vaughn Memorial Library</a:t>
            </a:r>
            <a:endParaRPr lang="en-US" sz="180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>
                <a:hlinkClick r:id="rId8"/>
              </a:rPr>
              <a:t>Writing Centre </a:t>
            </a:r>
            <a:endParaRPr lang="en-US" sz="1800">
              <a:cs typeface="Arial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>
                <a:hlinkClick r:id="rId9"/>
              </a:rPr>
              <a:t>Women’s Centre </a:t>
            </a:r>
            <a:endParaRPr lang="en-US" sz="1800">
              <a:cs typeface="Arial"/>
            </a:endParaRPr>
          </a:p>
          <a:p>
            <a:pPr marL="0" indent="0">
              <a:spcAft>
                <a:spcPts val="1000"/>
              </a:spcAft>
              <a:buNone/>
            </a:pPr>
            <a:endParaRPr lang="en-CA" sz="17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480EBE-82E0-41CD-8A45-4BF5CB5B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28" y="956332"/>
            <a:ext cx="3854539" cy="13579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>
                <a:latin typeface="Arial"/>
                <a:cs typeface="Arial"/>
              </a:rPr>
              <a:t>Additional Supports on Campus</a:t>
            </a:r>
            <a:endParaRPr lang="en-CA" sz="3100" b="1">
              <a:latin typeface="Arial"/>
              <a:cs typeface="Arial"/>
            </a:endParaRPr>
          </a:p>
        </p:txBody>
      </p:sp>
      <p:pic>
        <p:nvPicPr>
          <p:cNvPr id="9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3597342-7B26-3E8E-619E-B7A052509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9949" y="5734448"/>
            <a:ext cx="9179510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3ADB-A6BF-B2F8-1730-439FB3BA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b="1">
                <a:solidFill>
                  <a:srgbClr val="C00000"/>
                </a:solidFill>
              </a:rPr>
              <a:t>More Info Coming… </a:t>
            </a:r>
            <a:endParaRPr lang="en-US">
              <a:solidFill>
                <a:srgbClr val="C00000"/>
              </a:solidFill>
              <a:latin typeface="Calibri Ligh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9C247-532F-AB26-0836-392D133C2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3193" y="1932782"/>
            <a:ext cx="3886200" cy="43513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Communication tips </a:t>
            </a:r>
          </a:p>
          <a:p>
            <a:r>
              <a:rPr lang="en-US"/>
              <a:t>BSN Degree options and double majors</a:t>
            </a:r>
          </a:p>
          <a:p>
            <a:r>
              <a:rPr lang="en-US"/>
              <a:t>Employment and  academic references</a:t>
            </a:r>
          </a:p>
          <a:p>
            <a:r>
              <a:rPr lang="en-US"/>
              <a:t>Career options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4D3B2-DC69-ED23-C22A-85635390A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2362199"/>
            <a:ext cx="3886200" cy="37120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Co-op education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Acadia exchange program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Honours research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Acadia’s Dietetic Practicum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707019-6E5B-EAE0-961D-3CAC6BD0F3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Fall 2025 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5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DE005E80-BF56-BD3D-ECC8-7D830622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3" t="21359" r="-2198" b="-4746"/>
          <a:stretch/>
        </p:blipFill>
        <p:spPr>
          <a:xfrm>
            <a:off x="6518377" y="148719"/>
            <a:ext cx="1178262" cy="131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E6A1BB-1E20-5EAE-DFD0-33464A488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44" t="-414" r="4649" b="11285"/>
          <a:stretch/>
        </p:blipFill>
        <p:spPr>
          <a:xfrm>
            <a:off x="7755642" y="128536"/>
            <a:ext cx="1279040" cy="1241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10C6B-2DD0-DE4A-A883-66CA3454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5137381" cy="1343046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0000"/>
                </a:solidFill>
              </a:rPr>
              <a:t>Meet Our Faculty and Staff</a:t>
            </a:r>
            <a:endParaRPr lang="en-US" sz="3600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2A2C4-5136-EB4F-9F84-6CA0C5E59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5128639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>
                <a:cs typeface="Arial"/>
              </a:rPr>
              <a:t>Here today to introduce themselves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Lynn Coleman (Admin Assistant)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Mojtaba Kaviani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Judy Lowe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Jamal Amyoony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Acacia Puddester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Laurel Ettinger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Matt Durant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Liesel Carlsson (Interim Director)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</a:t>
            </a:r>
            <a:r>
              <a:rPr lang="en-US" sz="2400" dirty="0">
                <a:latin typeface="Arial"/>
                <a:cs typeface="Arial"/>
              </a:rPr>
              <a:t>Matt McSweeney (on leave)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cs typeface="Arial"/>
              </a:rPr>
              <a:t>Dr. </a:t>
            </a:r>
            <a:r>
              <a:rPr lang="en-US" sz="2400">
                <a:cs typeface="Arial"/>
              </a:rPr>
              <a:t>Jane Francis </a:t>
            </a:r>
            <a:endParaRPr lang="en-US" sz="2400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700" i="1" dirty="0">
                <a:cs typeface="Arial"/>
              </a:rPr>
              <a:t>Please see the bulletin board by the stairs for introductions to our other team members!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400" dirty="0"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35C9-8D69-2B4C-8427-55B37AA7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7FF0B6-8B3A-544A-87CD-C9414D745F8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8650" y="6538914"/>
            <a:ext cx="3125788" cy="2317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rgbClr val="B500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Fall 2025 Orientation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5001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6DB71DD3-2339-7672-5DEF-D2587B6F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71" y="1437426"/>
            <a:ext cx="1075809" cy="139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FA93833-2F96-0C57-2E27-19252FC0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55" y="2980286"/>
            <a:ext cx="1373472" cy="137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2B3ACA28-CC28-6C3A-8E33-4DEBB045D0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30" y="1560591"/>
            <a:ext cx="1155565" cy="1419695"/>
          </a:xfrm>
          <a:prstGeom prst="rect">
            <a:avLst/>
          </a:prstGeom>
        </p:spPr>
      </p:pic>
      <p:pic>
        <p:nvPicPr>
          <p:cNvPr id="14" name="Picture 13" descr="A person in a blue shirt&#10;&#10;Description automatically generated">
            <a:extLst>
              <a:ext uri="{FF2B5EF4-FFF2-40B4-BE49-F238E27FC236}">
                <a16:creationId xmlns:a16="http://schemas.microsoft.com/office/drawing/2014/main" id="{08E2F325-6E93-20BE-D81A-5AB46C302D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1924" r="1686" b="2488"/>
          <a:stretch/>
        </p:blipFill>
        <p:spPr>
          <a:xfrm>
            <a:off x="6623493" y="1468206"/>
            <a:ext cx="1298166" cy="1421006"/>
          </a:xfrm>
          <a:prstGeom prst="rect">
            <a:avLst/>
          </a:prstGeom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CFA6AE3F-536C-87ED-1E8A-31D005779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" name="Picture 8" descr="A person with blonde hair wearing blue glasses&#10;&#10;Description automatically generated">
            <a:extLst>
              <a:ext uri="{FF2B5EF4-FFF2-40B4-BE49-F238E27FC236}">
                <a16:creationId xmlns:a16="http://schemas.microsoft.com/office/drawing/2014/main" id="{7E738468-12E6-3165-278D-B9EFF03760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94" t="17382" r="336" b="-197"/>
          <a:stretch/>
        </p:blipFill>
        <p:spPr>
          <a:xfrm>
            <a:off x="7696639" y="2987020"/>
            <a:ext cx="1403150" cy="1543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036B0-F02F-C8E9-A75A-862BED0ABC42}"/>
              </a:ext>
            </a:extLst>
          </p:cNvPr>
          <p:cNvSpPr txBox="1"/>
          <p:nvPr/>
        </p:nvSpPr>
        <p:spPr>
          <a:xfrm>
            <a:off x="4874457" y="3132073"/>
            <a:ext cx="125583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pic>
        <p:nvPicPr>
          <p:cNvPr id="11" name="Picture 10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EAB9062-FE9A-0CBD-2C2B-585DEE2517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11" y="3026509"/>
            <a:ext cx="1478343" cy="1373471"/>
          </a:xfrm>
          <a:prstGeom prst="rect">
            <a:avLst/>
          </a:prstGeom>
        </p:spPr>
      </p:pic>
      <p:pic>
        <p:nvPicPr>
          <p:cNvPr id="15" name="Picture 1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DFE72E8-633D-8D1B-C247-A73E309508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97" y="4482443"/>
            <a:ext cx="1403151" cy="18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7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F1DF93-EB2E-40BB-B3AE-AD2A0F5A992C}" vid="{BC30C9BE-E1CC-4CE8-A4A5-6A9EC9DF24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DEC36F4ECC894981B4AF075F55C480" ma:contentTypeVersion="4" ma:contentTypeDescription="Create a new document." ma:contentTypeScope="" ma:versionID="be61acfb5199aa1dce81c136c68cb752">
  <xsd:schema xmlns:xsd="http://www.w3.org/2001/XMLSchema" xmlns:xs="http://www.w3.org/2001/XMLSchema" xmlns:p="http://schemas.microsoft.com/office/2006/metadata/properties" xmlns:ns2="670e4280-082d-447f-9ff3-57b7573a6b8a" targetNamespace="http://schemas.microsoft.com/office/2006/metadata/properties" ma:root="true" ma:fieldsID="6c1d3feea012e5b78e6ecc1576f55c49" ns2:_="">
    <xsd:import namespace="670e4280-082d-447f-9ff3-57b7573a6b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e4280-082d-447f-9ff3-57b7573a6b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6A863B-0496-4F2B-AC28-65F920295528}">
  <ds:schemaRefs>
    <ds:schemaRef ds:uri="670e4280-082d-447f-9ff3-57b7573a6b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B33AE2-952C-4608-954F-8760EB009E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95D3EA-6EA9-462B-A189-293E1966315E}">
  <ds:schemaRefs>
    <ds:schemaRef ds:uri="670e4280-082d-447f-9ff3-57b7573a6b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Example</Template>
  <TotalTime>22</TotalTime>
  <Words>1182</Words>
  <Application>Microsoft Office PowerPoint</Application>
  <PresentationFormat>On-screen Show (4:3)</PresentationFormat>
  <Paragraphs>194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School of Nutrition &amp; Dietetics </vt:lpstr>
      <vt:lpstr>PowerPoint Presentation</vt:lpstr>
      <vt:lpstr>SND </vt:lpstr>
      <vt:lpstr>SND Program Objectives</vt:lpstr>
      <vt:lpstr>How to Succeed in SND</vt:lpstr>
      <vt:lpstr>Where else to go with questions?</vt:lpstr>
      <vt:lpstr>Additional Supports on Campus</vt:lpstr>
      <vt:lpstr>More Info Coming… </vt:lpstr>
      <vt:lpstr>Meet Our Faculty and Staff</vt:lpstr>
      <vt:lpstr>What do these folks do all day?</vt:lpstr>
      <vt:lpstr>How do I address my course instructors? </vt:lpstr>
      <vt:lpstr>BSN Programs and Advising Sheets</vt:lpstr>
      <vt:lpstr>Self-Service  (aka Colleague)</vt:lpstr>
      <vt:lpstr>The Library...                    an indispensable resource!</vt:lpstr>
      <vt:lpstr>The Writing Centre</vt:lpstr>
      <vt:lpstr>Grades....take it in stride </vt:lpstr>
      <vt:lpstr>What electives should I take?</vt:lpstr>
      <vt:lpstr>Acadia Food and Nutrition Society (AFNS)      </vt:lpstr>
      <vt:lpstr>Instagram: @afns.acadiau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Deveau</dc:creator>
  <cp:lastModifiedBy>Lynn Coleman</cp:lastModifiedBy>
  <cp:revision>20</cp:revision>
  <dcterms:created xsi:type="dcterms:W3CDTF">2016-06-20T16:32:45Z</dcterms:created>
  <dcterms:modified xsi:type="dcterms:W3CDTF">2025-08-26T19:32:05Z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  <property fmtid="{D5CDD505-2E9C-101B-9397-08002B2CF9AE}" pid="10" name="ContentTypeId">
    <vt:lpwstr>0x0101008EDEC36F4ECC894981B4AF075F55C480</vt:lpwstr>
  </property>
  <property fmtid="{D5CDD505-2E9C-101B-9397-08002B2CF9AE}" pid="11" name="_SharedFileIndex">
    <vt:lpwstr/>
  </property>
  <property fmtid="{D5CDD505-2E9C-101B-9397-08002B2CF9AE}" pid="12" name="_SourceUrl">
    <vt:lpwstr/>
  </property>
</Properties>
</file>